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12192000"/>
  <p:embeddedFontLst>
    <p:embeddedFont>
      <p:font typeface="微软雅黑" panose="020B0503020204020204" pitchFamily="34" charset="-122"/>
      <p:regular r:id="rId25"/>
      <p:bold r:id="rId26"/>
    </p:embeddedFont>
    <p:embeddedFont>
      <p:font typeface="思源宋体" panose="020B0604020202020204" charset="-128"/>
      <p:regular r:id="rId27"/>
    </p:embeddedFont>
    <p:embeddedFont>
      <p:font typeface="Liter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499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2889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62000" y="571500"/>
            <a:ext cx="28575" cy="1143000"/>
          </a:xfrm>
          <a:custGeom>
            <a:avLst/>
            <a:gdLst/>
            <a:ahLst/>
            <a:cxnLst/>
            <a:rect l="l" t="t" r="r" b="b"/>
            <a:pathLst>
              <a:path w="28575" h="1143000">
                <a:moveTo>
                  <a:pt x="0" y="0"/>
                </a:moveTo>
                <a:lnTo>
                  <a:pt x="28575" y="0"/>
                </a:lnTo>
                <a:lnTo>
                  <a:pt x="28575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334500" y="4191000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1905000" h="1905000">
                <a:moveTo>
                  <a:pt x="952500" y="0"/>
                </a:moveTo>
                <a:lnTo>
                  <a:pt x="952500" y="0"/>
                </a:lnTo>
                <a:cubicBezTo>
                  <a:pt x="1478199" y="0"/>
                  <a:pt x="1905000" y="426801"/>
                  <a:pt x="1905000" y="952500"/>
                </a:cubicBezTo>
                <a:lnTo>
                  <a:pt x="1905000" y="952500"/>
                </a:lnTo>
                <a:cubicBezTo>
                  <a:pt x="1905000" y="1478199"/>
                  <a:pt x="1478199" y="1905000"/>
                  <a:pt x="952500" y="1905000"/>
                </a:cubicBezTo>
                <a:lnTo>
                  <a:pt x="952500" y="1905000"/>
                </a:lnTo>
                <a:cubicBezTo>
                  <a:pt x="426801" y="1905000"/>
                  <a:pt x="0" y="1478199"/>
                  <a:pt x="0" y="952500"/>
                </a:cubicBezTo>
                <a:lnTo>
                  <a:pt x="0" y="952500"/>
                </a:lnTo>
                <a:cubicBezTo>
                  <a:pt x="0" y="426801"/>
                  <a:pt x="426801" y="0"/>
                  <a:pt x="952500" y="0"/>
                </a:cubicBezTo>
                <a:close/>
              </a:path>
            </a:pathLst>
          </a:custGeom>
          <a:solidFill>
            <a:srgbClr val="C4B7A6">
              <a:alpha val="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1597819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kern="0" spc="36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MODULE 3.3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978819"/>
            <a:ext cx="117157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การเปรียบเทียบ</a:t>
            </a:r>
            <a:endParaRPr lang="en-US" sz="1600" b="1" dirty="0"/>
          </a:p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ทางเลือกนโยบาย</a:t>
            </a:r>
            <a:endParaRPr lang="en-US" sz="1600" b="1" dirty="0"/>
          </a:p>
        </p:txBody>
      </p:sp>
      <p:sp>
        <p:nvSpPr>
          <p:cNvPr id="6" name="Shape 4"/>
          <p:cNvSpPr/>
          <p:nvPr/>
        </p:nvSpPr>
        <p:spPr>
          <a:xfrm>
            <a:off x="381000" y="3636169"/>
            <a:ext cx="762000" cy="19050"/>
          </a:xfrm>
          <a:custGeom>
            <a:avLst/>
            <a:gdLst/>
            <a:ahLst/>
            <a:cxnLst/>
            <a:rect l="l" t="t" r="r" b="b"/>
            <a:pathLst>
              <a:path w="762000" h="19050">
                <a:moveTo>
                  <a:pt x="0" y="0"/>
                </a:moveTo>
                <a:lnTo>
                  <a:pt x="762000" y="0"/>
                </a:lnTo>
                <a:lnTo>
                  <a:pt x="7620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381000" y="3883819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3D3D3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Policy Option Comparison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81000" y="4950500"/>
            <a:ext cx="649605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เปรียบเทียบอย่างโปร่งใสเพื่อเลือกทางเลือกที่ดีที่สุด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3381" y="6191250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214313" y="17859"/>
                </a:moveTo>
                <a:lnTo>
                  <a:pt x="285750" y="17859"/>
                </a:lnTo>
                <a:cubicBezTo>
                  <a:pt x="295628" y="17859"/>
                  <a:pt x="303609" y="25840"/>
                  <a:pt x="303609" y="35719"/>
                </a:cubicBezTo>
                <a:cubicBezTo>
                  <a:pt x="303609" y="45597"/>
                  <a:pt x="295628" y="53578"/>
                  <a:pt x="285750" y="53578"/>
                </a:cubicBezTo>
                <a:lnTo>
                  <a:pt x="222349" y="53578"/>
                </a:lnTo>
                <a:cubicBezTo>
                  <a:pt x="219447" y="67977"/>
                  <a:pt x="209569" y="79865"/>
                  <a:pt x="196453" y="85558"/>
                </a:cubicBezTo>
                <a:lnTo>
                  <a:pt x="196453" y="250031"/>
                </a:lnTo>
                <a:lnTo>
                  <a:pt x="285750" y="250031"/>
                </a:lnTo>
                <a:cubicBezTo>
                  <a:pt x="295628" y="250031"/>
                  <a:pt x="303609" y="258012"/>
                  <a:pt x="303609" y="267891"/>
                </a:cubicBezTo>
                <a:cubicBezTo>
                  <a:pt x="303609" y="277769"/>
                  <a:pt x="295628" y="285750"/>
                  <a:pt x="285750" y="285750"/>
                </a:cubicBezTo>
                <a:lnTo>
                  <a:pt x="71438" y="285750"/>
                </a:lnTo>
                <a:cubicBezTo>
                  <a:pt x="61559" y="285750"/>
                  <a:pt x="53578" y="277769"/>
                  <a:pt x="53578" y="267891"/>
                </a:cubicBezTo>
                <a:cubicBezTo>
                  <a:pt x="53578" y="258012"/>
                  <a:pt x="61559" y="250031"/>
                  <a:pt x="71438" y="250031"/>
                </a:cubicBezTo>
                <a:lnTo>
                  <a:pt x="160734" y="250031"/>
                </a:lnTo>
                <a:lnTo>
                  <a:pt x="160734" y="85558"/>
                </a:lnTo>
                <a:cubicBezTo>
                  <a:pt x="147619" y="79809"/>
                  <a:pt x="137740" y="67921"/>
                  <a:pt x="134838" y="53578"/>
                </a:cubicBezTo>
                <a:lnTo>
                  <a:pt x="71438" y="53578"/>
                </a:lnTo>
                <a:cubicBezTo>
                  <a:pt x="61559" y="53578"/>
                  <a:pt x="53578" y="45597"/>
                  <a:pt x="53578" y="35719"/>
                </a:cubicBezTo>
                <a:cubicBezTo>
                  <a:pt x="53578" y="25840"/>
                  <a:pt x="61559" y="17859"/>
                  <a:pt x="71438" y="17859"/>
                </a:cubicBezTo>
                <a:lnTo>
                  <a:pt x="142875" y="17859"/>
                </a:lnTo>
                <a:cubicBezTo>
                  <a:pt x="151023" y="7032"/>
                  <a:pt x="163971" y="0"/>
                  <a:pt x="178594" y="0"/>
                </a:cubicBezTo>
                <a:cubicBezTo>
                  <a:pt x="193216" y="0"/>
                  <a:pt x="206164" y="7032"/>
                  <a:pt x="214313" y="17859"/>
                </a:cubicBezTo>
                <a:close/>
                <a:moveTo>
                  <a:pt x="245343" y="178594"/>
                </a:moveTo>
                <a:lnTo>
                  <a:pt x="326157" y="178594"/>
                </a:lnTo>
                <a:lnTo>
                  <a:pt x="285750" y="109277"/>
                </a:lnTo>
                <a:lnTo>
                  <a:pt x="245343" y="178594"/>
                </a:lnTo>
                <a:close/>
                <a:moveTo>
                  <a:pt x="285750" y="232172"/>
                </a:moveTo>
                <a:cubicBezTo>
                  <a:pt x="250645" y="232172"/>
                  <a:pt x="221456" y="213196"/>
                  <a:pt x="215429" y="188137"/>
                </a:cubicBezTo>
                <a:cubicBezTo>
                  <a:pt x="213978" y="181998"/>
                  <a:pt x="215987" y="175692"/>
                  <a:pt x="219168" y="170222"/>
                </a:cubicBezTo>
                <a:lnTo>
                  <a:pt x="272300" y="79139"/>
                </a:lnTo>
                <a:cubicBezTo>
                  <a:pt x="275090" y="74340"/>
                  <a:pt x="280225" y="71438"/>
                  <a:pt x="285750" y="71438"/>
                </a:cubicBezTo>
                <a:cubicBezTo>
                  <a:pt x="291275" y="71438"/>
                  <a:pt x="296410" y="74395"/>
                  <a:pt x="299200" y="79139"/>
                </a:cubicBezTo>
                <a:lnTo>
                  <a:pt x="352332" y="170222"/>
                </a:lnTo>
                <a:cubicBezTo>
                  <a:pt x="355513" y="175692"/>
                  <a:pt x="357522" y="181998"/>
                  <a:pt x="356071" y="188137"/>
                </a:cubicBezTo>
                <a:cubicBezTo>
                  <a:pt x="350044" y="213140"/>
                  <a:pt x="320855" y="232172"/>
                  <a:pt x="285750" y="232172"/>
                </a:cubicBezTo>
                <a:close/>
                <a:moveTo>
                  <a:pt x="70768" y="109277"/>
                </a:moveTo>
                <a:lnTo>
                  <a:pt x="30361" y="178594"/>
                </a:lnTo>
                <a:lnTo>
                  <a:pt x="111230" y="178594"/>
                </a:lnTo>
                <a:lnTo>
                  <a:pt x="70768" y="109277"/>
                </a:lnTo>
                <a:close/>
                <a:moveTo>
                  <a:pt x="502" y="188137"/>
                </a:moveTo>
                <a:cubicBezTo>
                  <a:pt x="-949" y="181998"/>
                  <a:pt x="1060" y="175692"/>
                  <a:pt x="4242" y="170222"/>
                </a:cubicBezTo>
                <a:lnTo>
                  <a:pt x="57373" y="79139"/>
                </a:lnTo>
                <a:cubicBezTo>
                  <a:pt x="60164" y="74340"/>
                  <a:pt x="65298" y="71438"/>
                  <a:pt x="70824" y="71438"/>
                </a:cubicBezTo>
                <a:cubicBezTo>
                  <a:pt x="76349" y="71438"/>
                  <a:pt x="81483" y="74395"/>
                  <a:pt x="84274" y="79139"/>
                </a:cubicBezTo>
                <a:lnTo>
                  <a:pt x="137406" y="170222"/>
                </a:lnTo>
                <a:cubicBezTo>
                  <a:pt x="140587" y="175692"/>
                  <a:pt x="142596" y="181998"/>
                  <a:pt x="141145" y="188137"/>
                </a:cubicBezTo>
                <a:cubicBezTo>
                  <a:pt x="135117" y="213140"/>
                  <a:pt x="105928" y="232172"/>
                  <a:pt x="70824" y="232172"/>
                </a:cubicBezTo>
                <a:cubicBezTo>
                  <a:pt x="35719" y="232172"/>
                  <a:pt x="6530" y="213196"/>
                  <a:pt x="502" y="188137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90588" y="6219825"/>
            <a:ext cx="60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 ชั่วโมง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CRITERIA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MCDA: ตัวอย่างเกณฑ์ที่ใช้บ่อย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1000" y="1428750"/>
            <a:ext cx="3686175" cy="2162175"/>
          </a:xfrm>
          <a:custGeom>
            <a:avLst/>
            <a:gdLst/>
            <a:ahLst/>
            <a:cxnLst/>
            <a:rect l="l" t="t" r="r" b="b"/>
            <a:pathLst>
              <a:path w="3686175" h="2162175">
                <a:moveTo>
                  <a:pt x="114293" y="0"/>
                </a:moveTo>
                <a:lnTo>
                  <a:pt x="3571882" y="0"/>
                </a:lnTo>
                <a:cubicBezTo>
                  <a:pt x="3634962" y="0"/>
                  <a:pt x="3686175" y="51213"/>
                  <a:pt x="3686175" y="114293"/>
                </a:cubicBezTo>
                <a:lnTo>
                  <a:pt x="3686175" y="2047882"/>
                </a:lnTo>
                <a:cubicBezTo>
                  <a:pt x="3686175" y="2111004"/>
                  <a:pt x="3635004" y="2162175"/>
                  <a:pt x="3571882" y="2162175"/>
                </a:cubicBezTo>
                <a:lnTo>
                  <a:pt x="114293" y="2162175"/>
                </a:lnTo>
                <a:cubicBezTo>
                  <a:pt x="51213" y="2162175"/>
                  <a:pt x="0" y="2110962"/>
                  <a:pt x="0" y="2047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71500" y="1619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04850" y="17526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143000" y="1714500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Effectiveness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2228850"/>
            <a:ext cx="3381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ประสิทธิผลในการแก้ปัญหา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257175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บรรลุเป้าหมายหรือไม่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1500" y="280035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ผลลัพธ์ที่คาดหวัง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1500" y="302895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ตัวชี้วัดความสำเร็จ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54460" y="1428750"/>
            <a:ext cx="3686175" cy="2162175"/>
          </a:xfrm>
          <a:custGeom>
            <a:avLst/>
            <a:gdLst/>
            <a:ahLst/>
            <a:cxnLst/>
            <a:rect l="l" t="t" r="r" b="b"/>
            <a:pathLst>
              <a:path w="3686175" h="2162175">
                <a:moveTo>
                  <a:pt x="114293" y="0"/>
                </a:moveTo>
                <a:lnTo>
                  <a:pt x="3571882" y="0"/>
                </a:lnTo>
                <a:cubicBezTo>
                  <a:pt x="3634962" y="0"/>
                  <a:pt x="3686175" y="51213"/>
                  <a:pt x="3686175" y="114293"/>
                </a:cubicBezTo>
                <a:lnTo>
                  <a:pt x="3686175" y="2047882"/>
                </a:lnTo>
                <a:cubicBezTo>
                  <a:pt x="3686175" y="2111004"/>
                  <a:pt x="3635004" y="2162175"/>
                  <a:pt x="3571882" y="2162175"/>
                </a:cubicBezTo>
                <a:lnTo>
                  <a:pt x="114293" y="2162175"/>
                </a:lnTo>
                <a:cubicBezTo>
                  <a:pt x="51213" y="2162175"/>
                  <a:pt x="0" y="2110962"/>
                  <a:pt x="0" y="2047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4444960" y="1619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4614029" y="1752600"/>
            <a:ext cx="119063" cy="190500"/>
          </a:xfrm>
          <a:custGeom>
            <a:avLst/>
            <a:gdLst/>
            <a:ahLst/>
            <a:cxnLst/>
            <a:rect l="l" t="t" r="r" b="b"/>
            <a:pathLst>
              <a:path w="119063" h="190500">
                <a:moveTo>
                  <a:pt x="50602" y="8930"/>
                </a:moveTo>
                <a:cubicBezTo>
                  <a:pt x="50602" y="3981"/>
                  <a:pt x="54583" y="0"/>
                  <a:pt x="59531" y="0"/>
                </a:cubicBezTo>
                <a:cubicBezTo>
                  <a:pt x="64480" y="0"/>
                  <a:pt x="68461" y="3981"/>
                  <a:pt x="68461" y="8930"/>
                </a:cubicBezTo>
                <a:lnTo>
                  <a:pt x="68461" y="23812"/>
                </a:lnTo>
                <a:lnTo>
                  <a:pt x="89297" y="23812"/>
                </a:lnTo>
                <a:cubicBezTo>
                  <a:pt x="95883" y="23812"/>
                  <a:pt x="101203" y="29133"/>
                  <a:pt x="101203" y="35719"/>
                </a:cubicBezTo>
                <a:cubicBezTo>
                  <a:pt x="101203" y="42304"/>
                  <a:pt x="95883" y="47625"/>
                  <a:pt x="89297" y="47625"/>
                </a:cubicBezTo>
                <a:lnTo>
                  <a:pt x="46546" y="47625"/>
                </a:lnTo>
                <a:cubicBezTo>
                  <a:pt x="37281" y="47625"/>
                  <a:pt x="29766" y="55141"/>
                  <a:pt x="29766" y="64405"/>
                </a:cubicBezTo>
                <a:cubicBezTo>
                  <a:pt x="29766" y="72777"/>
                  <a:pt x="35905" y="79846"/>
                  <a:pt x="44165" y="81037"/>
                </a:cubicBezTo>
                <a:lnTo>
                  <a:pt x="78246" y="85911"/>
                </a:lnTo>
                <a:cubicBezTo>
                  <a:pt x="98264" y="88776"/>
                  <a:pt x="113109" y="105891"/>
                  <a:pt x="113109" y="126095"/>
                </a:cubicBezTo>
                <a:cubicBezTo>
                  <a:pt x="113109" y="148530"/>
                  <a:pt x="94915" y="166688"/>
                  <a:pt x="72517" y="166688"/>
                </a:cubicBezTo>
                <a:lnTo>
                  <a:pt x="68461" y="166688"/>
                </a:lnTo>
                <a:lnTo>
                  <a:pt x="68461" y="181570"/>
                </a:lnTo>
                <a:cubicBezTo>
                  <a:pt x="68461" y="186519"/>
                  <a:pt x="64480" y="190500"/>
                  <a:pt x="59531" y="190500"/>
                </a:cubicBezTo>
                <a:cubicBezTo>
                  <a:pt x="54583" y="190500"/>
                  <a:pt x="50602" y="186519"/>
                  <a:pt x="50602" y="181570"/>
                </a:cubicBezTo>
                <a:lnTo>
                  <a:pt x="50602" y="166688"/>
                </a:lnTo>
                <a:lnTo>
                  <a:pt x="23812" y="166688"/>
                </a:lnTo>
                <a:cubicBezTo>
                  <a:pt x="17227" y="166688"/>
                  <a:pt x="11906" y="161367"/>
                  <a:pt x="11906" y="154781"/>
                </a:cubicBezTo>
                <a:cubicBezTo>
                  <a:pt x="11906" y="148196"/>
                  <a:pt x="17227" y="142875"/>
                  <a:pt x="23812" y="142875"/>
                </a:cubicBezTo>
                <a:lnTo>
                  <a:pt x="72517" y="142875"/>
                </a:lnTo>
                <a:cubicBezTo>
                  <a:pt x="81781" y="142875"/>
                  <a:pt x="89297" y="135359"/>
                  <a:pt x="89297" y="126095"/>
                </a:cubicBezTo>
                <a:cubicBezTo>
                  <a:pt x="89297" y="117723"/>
                  <a:pt x="83158" y="110654"/>
                  <a:pt x="74898" y="109463"/>
                </a:cubicBezTo>
                <a:lnTo>
                  <a:pt x="40816" y="104589"/>
                </a:lnTo>
                <a:cubicBezTo>
                  <a:pt x="20799" y="101761"/>
                  <a:pt x="5953" y="84609"/>
                  <a:pt x="5953" y="64405"/>
                </a:cubicBezTo>
                <a:cubicBezTo>
                  <a:pt x="5953" y="42007"/>
                  <a:pt x="24147" y="23812"/>
                  <a:pt x="46546" y="23812"/>
                </a:cubicBezTo>
                <a:lnTo>
                  <a:pt x="50602" y="23812"/>
                </a:lnTo>
                <a:lnTo>
                  <a:pt x="50602" y="893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5016461" y="1714500"/>
            <a:ext cx="504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Cost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444960" y="2228850"/>
            <a:ext cx="3381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ต้นทุนและความคุ้มค่า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44960" y="257175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งบประมาณที่ต้องใช้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44960" y="280035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ต้นทุนต่อหน่วย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44960" y="302895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แหล่งเงินทุน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127921" y="1428750"/>
            <a:ext cx="3686175" cy="2162175"/>
          </a:xfrm>
          <a:custGeom>
            <a:avLst/>
            <a:gdLst/>
            <a:ahLst/>
            <a:cxnLst/>
            <a:rect l="l" t="t" r="r" b="b"/>
            <a:pathLst>
              <a:path w="3686175" h="2162175">
                <a:moveTo>
                  <a:pt x="114293" y="0"/>
                </a:moveTo>
                <a:lnTo>
                  <a:pt x="3571882" y="0"/>
                </a:lnTo>
                <a:cubicBezTo>
                  <a:pt x="3634962" y="0"/>
                  <a:pt x="3686175" y="51213"/>
                  <a:pt x="3686175" y="114293"/>
                </a:cubicBezTo>
                <a:lnTo>
                  <a:pt x="3686175" y="2047882"/>
                </a:lnTo>
                <a:cubicBezTo>
                  <a:pt x="3686175" y="2111004"/>
                  <a:pt x="3635004" y="2162175"/>
                  <a:pt x="3571882" y="2162175"/>
                </a:cubicBezTo>
                <a:lnTo>
                  <a:pt x="114293" y="2162175"/>
                </a:lnTo>
                <a:cubicBezTo>
                  <a:pt x="51213" y="2162175"/>
                  <a:pt x="0" y="2110962"/>
                  <a:pt x="0" y="2047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8318421" y="1619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8427958" y="175260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42875" y="11906"/>
                </a:moveTo>
                <a:lnTo>
                  <a:pt x="190500" y="11906"/>
                </a:lnTo>
                <a:cubicBezTo>
                  <a:pt x="197086" y="11906"/>
                  <a:pt x="202406" y="17227"/>
                  <a:pt x="202406" y="23812"/>
                </a:cubicBezTo>
                <a:cubicBezTo>
                  <a:pt x="202406" y="30398"/>
                  <a:pt x="197086" y="35719"/>
                  <a:pt x="190500" y="35719"/>
                </a:cubicBezTo>
                <a:lnTo>
                  <a:pt x="148233" y="35719"/>
                </a:lnTo>
                <a:cubicBezTo>
                  <a:pt x="146298" y="45318"/>
                  <a:pt x="139712" y="53243"/>
                  <a:pt x="130969" y="57038"/>
                </a:cubicBezTo>
                <a:lnTo>
                  <a:pt x="130969" y="166688"/>
                </a:lnTo>
                <a:lnTo>
                  <a:pt x="190500" y="166688"/>
                </a:lnTo>
                <a:cubicBezTo>
                  <a:pt x="197086" y="166688"/>
                  <a:pt x="202406" y="172008"/>
                  <a:pt x="202406" y="178594"/>
                </a:cubicBezTo>
                <a:cubicBezTo>
                  <a:pt x="202406" y="185179"/>
                  <a:pt x="197086" y="190500"/>
                  <a:pt x="190500" y="190500"/>
                </a:cubicBezTo>
                <a:lnTo>
                  <a:pt x="47625" y="190500"/>
                </a:lnTo>
                <a:cubicBezTo>
                  <a:pt x="41039" y="190500"/>
                  <a:pt x="35719" y="185179"/>
                  <a:pt x="35719" y="178594"/>
                </a:cubicBezTo>
                <a:cubicBezTo>
                  <a:pt x="35719" y="172008"/>
                  <a:pt x="41039" y="166688"/>
                  <a:pt x="47625" y="166688"/>
                </a:cubicBezTo>
                <a:lnTo>
                  <a:pt x="107156" y="166688"/>
                </a:lnTo>
                <a:lnTo>
                  <a:pt x="107156" y="57038"/>
                </a:lnTo>
                <a:cubicBezTo>
                  <a:pt x="98413" y="53206"/>
                  <a:pt x="91827" y="45281"/>
                  <a:pt x="89892" y="35719"/>
                </a:cubicBezTo>
                <a:lnTo>
                  <a:pt x="47625" y="35719"/>
                </a:lnTo>
                <a:cubicBezTo>
                  <a:pt x="41039" y="35719"/>
                  <a:pt x="35719" y="30398"/>
                  <a:pt x="35719" y="23812"/>
                </a:cubicBezTo>
                <a:cubicBezTo>
                  <a:pt x="35719" y="17227"/>
                  <a:pt x="41039" y="11906"/>
                  <a:pt x="47625" y="11906"/>
                </a:cubicBezTo>
                <a:lnTo>
                  <a:pt x="95250" y="11906"/>
                </a:lnTo>
                <a:cubicBezTo>
                  <a:pt x="100682" y="4688"/>
                  <a:pt x="109314" y="0"/>
                  <a:pt x="119063" y="0"/>
                </a:cubicBezTo>
                <a:cubicBezTo>
                  <a:pt x="128811" y="0"/>
                  <a:pt x="137443" y="4688"/>
                  <a:pt x="142875" y="11906"/>
                </a:cubicBezTo>
                <a:close/>
                <a:moveTo>
                  <a:pt x="163562" y="119063"/>
                </a:moveTo>
                <a:lnTo>
                  <a:pt x="217438" y="119063"/>
                </a:lnTo>
                <a:lnTo>
                  <a:pt x="190500" y="72851"/>
                </a:lnTo>
                <a:lnTo>
                  <a:pt x="163562" y="119063"/>
                </a:lnTo>
                <a:close/>
                <a:moveTo>
                  <a:pt x="190500" y="154781"/>
                </a:moveTo>
                <a:cubicBezTo>
                  <a:pt x="167097" y="154781"/>
                  <a:pt x="147638" y="142131"/>
                  <a:pt x="143619" y="125425"/>
                </a:cubicBezTo>
                <a:cubicBezTo>
                  <a:pt x="142652" y="121332"/>
                  <a:pt x="143991" y="117128"/>
                  <a:pt x="146112" y="113481"/>
                </a:cubicBezTo>
                <a:lnTo>
                  <a:pt x="181533" y="52760"/>
                </a:lnTo>
                <a:cubicBezTo>
                  <a:pt x="183393" y="49560"/>
                  <a:pt x="186817" y="47625"/>
                  <a:pt x="190500" y="47625"/>
                </a:cubicBezTo>
                <a:cubicBezTo>
                  <a:pt x="194183" y="47625"/>
                  <a:pt x="197607" y="49597"/>
                  <a:pt x="199467" y="52760"/>
                </a:cubicBezTo>
                <a:lnTo>
                  <a:pt x="234888" y="113481"/>
                </a:lnTo>
                <a:cubicBezTo>
                  <a:pt x="237009" y="117128"/>
                  <a:pt x="238348" y="121332"/>
                  <a:pt x="237381" y="125425"/>
                </a:cubicBezTo>
                <a:cubicBezTo>
                  <a:pt x="233363" y="142094"/>
                  <a:pt x="213903" y="154781"/>
                  <a:pt x="190500" y="154781"/>
                </a:cubicBezTo>
                <a:close/>
                <a:moveTo>
                  <a:pt x="47179" y="72851"/>
                </a:moveTo>
                <a:lnTo>
                  <a:pt x="20241" y="119063"/>
                </a:lnTo>
                <a:lnTo>
                  <a:pt x="74154" y="119063"/>
                </a:lnTo>
                <a:lnTo>
                  <a:pt x="47179" y="72851"/>
                </a:lnTo>
                <a:close/>
                <a:moveTo>
                  <a:pt x="335" y="125425"/>
                </a:moveTo>
                <a:cubicBezTo>
                  <a:pt x="-633" y="121332"/>
                  <a:pt x="707" y="117128"/>
                  <a:pt x="2828" y="113481"/>
                </a:cubicBezTo>
                <a:lnTo>
                  <a:pt x="38249" y="52760"/>
                </a:lnTo>
                <a:cubicBezTo>
                  <a:pt x="40109" y="49560"/>
                  <a:pt x="43532" y="47625"/>
                  <a:pt x="47216" y="47625"/>
                </a:cubicBezTo>
                <a:cubicBezTo>
                  <a:pt x="50899" y="47625"/>
                  <a:pt x="54322" y="49597"/>
                  <a:pt x="56183" y="52760"/>
                </a:cubicBezTo>
                <a:lnTo>
                  <a:pt x="91604" y="113481"/>
                </a:lnTo>
                <a:cubicBezTo>
                  <a:pt x="93725" y="117128"/>
                  <a:pt x="95064" y="121332"/>
                  <a:pt x="94097" y="125425"/>
                </a:cubicBezTo>
                <a:cubicBezTo>
                  <a:pt x="90078" y="142094"/>
                  <a:pt x="70619" y="154781"/>
                  <a:pt x="47216" y="154781"/>
                </a:cubicBezTo>
                <a:cubicBezTo>
                  <a:pt x="23812" y="154781"/>
                  <a:pt x="4353" y="142131"/>
                  <a:pt x="335" y="12542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889921" y="1714500"/>
            <a:ext cx="695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Equity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318421" y="2228850"/>
            <a:ext cx="3381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ความเป็นธรรมและความเสมอภาค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18421" y="257175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การเข้าถึงของกลุ่มต่างๆ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318421" y="280035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ลดความเหลื่อมล้ำ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318421" y="302895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ผลกระทบต่อกลุ่มเปราะบาง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1000" y="3777616"/>
            <a:ext cx="3686175" cy="2162175"/>
          </a:xfrm>
          <a:custGeom>
            <a:avLst/>
            <a:gdLst/>
            <a:ahLst/>
            <a:cxnLst/>
            <a:rect l="l" t="t" r="r" b="b"/>
            <a:pathLst>
              <a:path w="3686175" h="2162175">
                <a:moveTo>
                  <a:pt x="114293" y="0"/>
                </a:moveTo>
                <a:lnTo>
                  <a:pt x="3571882" y="0"/>
                </a:lnTo>
                <a:cubicBezTo>
                  <a:pt x="3634962" y="0"/>
                  <a:pt x="3686175" y="51213"/>
                  <a:pt x="3686175" y="114293"/>
                </a:cubicBezTo>
                <a:lnTo>
                  <a:pt x="3686175" y="2047882"/>
                </a:lnTo>
                <a:cubicBezTo>
                  <a:pt x="3686175" y="2111004"/>
                  <a:pt x="3635004" y="2162175"/>
                  <a:pt x="3571882" y="2162175"/>
                </a:cubicBezTo>
                <a:lnTo>
                  <a:pt x="114293" y="2162175"/>
                </a:lnTo>
                <a:cubicBezTo>
                  <a:pt x="51213" y="2162175"/>
                  <a:pt x="0" y="2110962"/>
                  <a:pt x="0" y="2047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571500" y="3968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81038" y="4101466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1143000" y="4063366"/>
            <a:ext cx="1066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Feasibility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71500" y="4577716"/>
            <a:ext cx="3381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ความเป็นไปได้ในการดำเนินการ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71500" y="4920616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ทรัพยากรที่มีอยู่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71500" y="5149216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ความสามารถในการปฏิบัติ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71500" y="5377816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กรอบเวลาที่เหมาะสม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254460" y="3777616"/>
            <a:ext cx="3686175" cy="2162175"/>
          </a:xfrm>
          <a:custGeom>
            <a:avLst/>
            <a:gdLst/>
            <a:ahLst/>
            <a:cxnLst/>
            <a:rect l="l" t="t" r="r" b="b"/>
            <a:pathLst>
              <a:path w="3686175" h="2162175">
                <a:moveTo>
                  <a:pt x="114293" y="0"/>
                </a:moveTo>
                <a:lnTo>
                  <a:pt x="3571882" y="0"/>
                </a:lnTo>
                <a:cubicBezTo>
                  <a:pt x="3634962" y="0"/>
                  <a:pt x="3686175" y="51213"/>
                  <a:pt x="3686175" y="114293"/>
                </a:cubicBezTo>
                <a:lnTo>
                  <a:pt x="3686175" y="2047882"/>
                </a:lnTo>
                <a:cubicBezTo>
                  <a:pt x="3686175" y="2111004"/>
                  <a:pt x="3635004" y="2162175"/>
                  <a:pt x="3571882" y="2162175"/>
                </a:cubicBezTo>
                <a:lnTo>
                  <a:pt x="114293" y="2162175"/>
                </a:lnTo>
                <a:cubicBezTo>
                  <a:pt x="51213" y="2162175"/>
                  <a:pt x="0" y="2110962"/>
                  <a:pt x="0" y="2047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4444960" y="3968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4554498" y="4101466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5016461" y="4063366"/>
            <a:ext cx="1323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Acceptability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44960" y="4577716"/>
            <a:ext cx="3381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การยอมรับจากผู้มีส่วนได้ส่วนเสีย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444960" y="4920616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การสนับสนุนจากประชาชน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444960" y="5149216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การยอมรับของภาครัฐ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444960" y="5377816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ความเห็นชอบของผู้เชี่ยวชาญ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127921" y="3777616"/>
            <a:ext cx="3686175" cy="2162175"/>
          </a:xfrm>
          <a:custGeom>
            <a:avLst/>
            <a:gdLst/>
            <a:ahLst/>
            <a:cxnLst/>
            <a:rect l="l" t="t" r="r" b="b"/>
            <a:pathLst>
              <a:path w="3686175" h="2162175">
                <a:moveTo>
                  <a:pt x="114293" y="0"/>
                </a:moveTo>
                <a:lnTo>
                  <a:pt x="3571882" y="0"/>
                </a:lnTo>
                <a:cubicBezTo>
                  <a:pt x="3634962" y="0"/>
                  <a:pt x="3686175" y="51213"/>
                  <a:pt x="3686175" y="114293"/>
                </a:cubicBezTo>
                <a:lnTo>
                  <a:pt x="3686175" y="2047882"/>
                </a:lnTo>
                <a:cubicBezTo>
                  <a:pt x="3686175" y="2111004"/>
                  <a:pt x="3635004" y="2162175"/>
                  <a:pt x="3571882" y="2162175"/>
                </a:cubicBezTo>
                <a:lnTo>
                  <a:pt x="114293" y="2162175"/>
                </a:lnTo>
                <a:cubicBezTo>
                  <a:pt x="51213" y="2162175"/>
                  <a:pt x="0" y="2110962"/>
                  <a:pt x="0" y="2047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8318421" y="3968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8451771" y="410146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5357" y="2493"/>
                </a:moveTo>
                <a:cubicBezTo>
                  <a:pt x="177738" y="223"/>
                  <a:pt x="181198" y="-595"/>
                  <a:pt x="184398" y="446"/>
                </a:cubicBezTo>
                <a:cubicBezTo>
                  <a:pt x="188044" y="1674"/>
                  <a:pt x="190500" y="5097"/>
                  <a:pt x="190500" y="8930"/>
                </a:cubicBezTo>
                <a:lnTo>
                  <a:pt x="190500" y="78470"/>
                </a:lnTo>
                <a:cubicBezTo>
                  <a:pt x="190500" y="127285"/>
                  <a:pt x="150279" y="166688"/>
                  <a:pt x="101650" y="166688"/>
                </a:cubicBezTo>
                <a:cubicBezTo>
                  <a:pt x="73000" y="166688"/>
                  <a:pt x="48295" y="148270"/>
                  <a:pt x="39328" y="122523"/>
                </a:cubicBezTo>
                <a:cubicBezTo>
                  <a:pt x="26157" y="133983"/>
                  <a:pt x="17859" y="150837"/>
                  <a:pt x="17859" y="169664"/>
                </a:cubicBezTo>
                <a:cubicBezTo>
                  <a:pt x="17859" y="174613"/>
                  <a:pt x="13878" y="178594"/>
                  <a:pt x="8930" y="178594"/>
                </a:cubicBezTo>
                <a:cubicBezTo>
                  <a:pt x="3981" y="178594"/>
                  <a:pt x="0" y="174613"/>
                  <a:pt x="0" y="169664"/>
                </a:cubicBezTo>
                <a:cubicBezTo>
                  <a:pt x="0" y="141796"/>
                  <a:pt x="14213" y="117239"/>
                  <a:pt x="35756" y="102803"/>
                </a:cubicBezTo>
                <a:cubicBezTo>
                  <a:pt x="48890" y="94022"/>
                  <a:pt x="64554" y="89297"/>
                  <a:pt x="80367" y="89297"/>
                </a:cubicBezTo>
                <a:lnTo>
                  <a:pt x="110133" y="89297"/>
                </a:lnTo>
                <a:cubicBezTo>
                  <a:pt x="115081" y="89297"/>
                  <a:pt x="119063" y="85316"/>
                  <a:pt x="119063" y="80367"/>
                </a:cubicBezTo>
                <a:cubicBezTo>
                  <a:pt x="119063" y="75419"/>
                  <a:pt x="115081" y="71438"/>
                  <a:pt x="110133" y="71438"/>
                </a:cubicBezTo>
                <a:lnTo>
                  <a:pt x="80367" y="71438"/>
                </a:lnTo>
                <a:cubicBezTo>
                  <a:pt x="65596" y="71438"/>
                  <a:pt x="51606" y="74712"/>
                  <a:pt x="39067" y="80553"/>
                </a:cubicBezTo>
                <a:cubicBezTo>
                  <a:pt x="47737" y="54508"/>
                  <a:pt x="72256" y="35719"/>
                  <a:pt x="101203" y="35719"/>
                </a:cubicBezTo>
                <a:cubicBezTo>
                  <a:pt x="125909" y="35719"/>
                  <a:pt x="144289" y="27496"/>
                  <a:pt x="156530" y="19348"/>
                </a:cubicBezTo>
                <a:cubicBezTo>
                  <a:pt x="163674" y="14585"/>
                  <a:pt x="169738" y="8892"/>
                  <a:pt x="175394" y="249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8889921" y="4063366"/>
            <a:ext cx="137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Sustainability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18421" y="4577716"/>
            <a:ext cx="3381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ความยั่งยืนในระยะยาว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318421" y="4920616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ความต่อเนื่องของผลลัพธ์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318421" y="5149216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การบำรุงรักษา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318421" y="5377816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• ผลกระทบต่อสิ่งแวดล้อม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81000" y="60921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419100" y="6294123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628650" y="6248400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เลือกเกณฑ์ให้เหมาะสม:</a:t>
            </a:r>
            <a:r>
              <a:rPr lang="en-US" sz="12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ไม่จำเป็นต้องใช้ทุกเกณฑ์ ให้เลือกตามบริบทและเป้าหมายของนโยบาย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DEMONSTRATION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MCDA: ตัวอย่างตารางคำนวณ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1000" y="1276350"/>
            <a:ext cx="7277100" cy="4076700"/>
          </a:xfrm>
          <a:custGeom>
            <a:avLst/>
            <a:gdLst/>
            <a:ahLst/>
            <a:cxnLst/>
            <a:rect l="l" t="t" r="r" b="b"/>
            <a:pathLst>
              <a:path w="7277100" h="4076700">
                <a:moveTo>
                  <a:pt x="114311" y="0"/>
                </a:moveTo>
                <a:lnTo>
                  <a:pt x="7162789" y="0"/>
                </a:lnTo>
                <a:cubicBezTo>
                  <a:pt x="7225921" y="0"/>
                  <a:pt x="7277100" y="51179"/>
                  <a:pt x="7277100" y="114311"/>
                </a:cubicBezTo>
                <a:lnTo>
                  <a:pt x="7277100" y="3962389"/>
                </a:lnTo>
                <a:cubicBezTo>
                  <a:pt x="7277100" y="4025521"/>
                  <a:pt x="7225921" y="4076700"/>
                  <a:pt x="7162789" y="4076700"/>
                </a:cubicBezTo>
                <a:lnTo>
                  <a:pt x="114311" y="4076700"/>
                </a:lnTo>
                <a:cubicBezTo>
                  <a:pt x="51179" y="4076700"/>
                  <a:pt x="0" y="4025521"/>
                  <a:pt x="0" y="3962389"/>
                </a:cubicBezTo>
                <a:lnTo>
                  <a:pt x="0" y="114311"/>
                </a:lnTo>
                <a:cubicBezTo>
                  <a:pt x="0" y="51179"/>
                  <a:pt x="51179" y="0"/>
                  <a:pt x="114311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81000" y="1276350"/>
            <a:ext cx="7277100" cy="571500"/>
          </a:xfrm>
          <a:custGeom>
            <a:avLst/>
            <a:gdLst/>
            <a:ahLst/>
            <a:cxnLst/>
            <a:rect l="l" t="t" r="r" b="b"/>
            <a:pathLst>
              <a:path w="7277100" h="571500">
                <a:moveTo>
                  <a:pt x="0" y="0"/>
                </a:moveTo>
                <a:lnTo>
                  <a:pt x="7277100" y="0"/>
                </a:lnTo>
                <a:lnTo>
                  <a:pt x="727710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490538" y="1428750"/>
            <a:ext cx="7058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เปรียบเทียบทางเลือกสำหรับ Universal Health Coverage</a:t>
            </a:r>
            <a:endParaRPr lang="en-US" sz="1600" dirty="0"/>
          </a:p>
        </p:txBody>
      </p:sp>
      <p:graphicFrame>
        <p:nvGraphicFramePr>
          <p:cNvPr id="1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33400" y="2000250"/>
          <a:ext cx="6972300" cy="3276600"/>
        </p:xfrm>
        <a:graphic>
          <a:graphicData uri="http://schemas.openxmlformats.org/drawingml/2006/table">
            <a:tbl>
              <a:tblPr/>
              <a:tblGrid>
                <a:gridCol w="190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4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Criteria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Weight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Aขยาย UCS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Bประกันรัฐ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Cผสมผสาน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Effectiveness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 (2.40)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 (1.80)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 (2.10)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Cost Efficiency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C4B7A6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25%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 (1.75)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 (1.25)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 (1.50)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Equity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 (1.80)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 (1.00)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 (1.40)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Feasibility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C4B7A6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 (0.90)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 (1.20)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 (1.05)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Acceptability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 (0.80)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 (0.70)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 (0.70)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Total Score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7.65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C4B7A6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5.95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6.75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Shape 6"/>
          <p:cNvSpPr/>
          <p:nvPr/>
        </p:nvSpPr>
        <p:spPr>
          <a:xfrm>
            <a:off x="7890510" y="1929887"/>
            <a:ext cx="3924300" cy="2590800"/>
          </a:xfrm>
          <a:custGeom>
            <a:avLst/>
            <a:gdLst/>
            <a:ahLst/>
            <a:cxnLst/>
            <a:rect l="l" t="t" r="r" b="b"/>
            <a:pathLst>
              <a:path w="3924300" h="2590800">
                <a:moveTo>
                  <a:pt x="114306" y="0"/>
                </a:moveTo>
                <a:lnTo>
                  <a:pt x="3809994" y="0"/>
                </a:lnTo>
                <a:cubicBezTo>
                  <a:pt x="3873123" y="0"/>
                  <a:pt x="3924300" y="51177"/>
                  <a:pt x="3924300" y="114306"/>
                </a:cubicBezTo>
                <a:lnTo>
                  <a:pt x="3924300" y="2476494"/>
                </a:lnTo>
                <a:cubicBezTo>
                  <a:pt x="3924300" y="2539623"/>
                  <a:pt x="3873123" y="2590800"/>
                  <a:pt x="3809994" y="2590800"/>
                </a:cubicBezTo>
                <a:lnTo>
                  <a:pt x="114306" y="2590800"/>
                </a:lnTo>
                <a:cubicBezTo>
                  <a:pt x="51177" y="2590800"/>
                  <a:pt x="0" y="2539623"/>
                  <a:pt x="0" y="24764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8081010" y="2120387"/>
            <a:ext cx="3629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081010" y="261556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9"/>
          <p:cNvSpPr/>
          <p:nvPr/>
        </p:nvSpPr>
        <p:spPr>
          <a:xfrm>
            <a:off x="8194120" y="2672716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500110" y="2501387"/>
            <a:ext cx="752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A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500110" y="2729987"/>
            <a:ext cx="7905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7.65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081010" y="326314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8194120" y="332029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500110" y="3148966"/>
            <a:ext cx="742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C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500110" y="3377566"/>
            <a:ext cx="781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6.75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8081010" y="391072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8194120" y="3967879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500110" y="3796545"/>
            <a:ext cx="742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B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500110" y="4025145"/>
            <a:ext cx="781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5.95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7890510" y="4672729"/>
            <a:ext cx="3924300" cy="685800"/>
          </a:xfrm>
          <a:custGeom>
            <a:avLst/>
            <a:gdLst/>
            <a:ahLst/>
            <a:cxnLst/>
            <a:rect l="l" t="t" r="r" b="b"/>
            <a:pathLst>
              <a:path w="3924300" h="685800">
                <a:moveTo>
                  <a:pt x="76199" y="0"/>
                </a:moveTo>
                <a:lnTo>
                  <a:pt x="3848101" y="0"/>
                </a:lnTo>
                <a:cubicBezTo>
                  <a:pt x="3890184" y="0"/>
                  <a:pt x="3924300" y="34116"/>
                  <a:pt x="3924300" y="76199"/>
                </a:cubicBezTo>
                <a:lnTo>
                  <a:pt x="3924300" y="609601"/>
                </a:lnTo>
                <a:cubicBezTo>
                  <a:pt x="3924300" y="651684"/>
                  <a:pt x="3890184" y="685800"/>
                  <a:pt x="384810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1"/>
          <p:cNvSpPr/>
          <p:nvPr/>
        </p:nvSpPr>
        <p:spPr>
          <a:xfrm>
            <a:off x="8061960" y="487084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8271510" y="4825129"/>
            <a:ext cx="34575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หมายเหตุ: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ตัวเลขในวงเล็บคือคะแนนถ่วงน้ำหนัก (Score × Weight)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381000" y="61302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4"/>
          <p:cNvSpPr/>
          <p:nvPr/>
        </p:nvSpPr>
        <p:spPr>
          <a:xfrm>
            <a:off x="400050" y="629411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2952" y="0"/>
                </a:moveTo>
                <a:lnTo>
                  <a:pt x="109627" y="0"/>
                </a:lnTo>
                <a:cubicBezTo>
                  <a:pt x="117515" y="0"/>
                  <a:pt x="123944" y="6489"/>
                  <a:pt x="123646" y="14347"/>
                </a:cubicBezTo>
                <a:cubicBezTo>
                  <a:pt x="123587" y="15925"/>
                  <a:pt x="123527" y="17502"/>
                  <a:pt x="123438" y="19050"/>
                </a:cubicBezTo>
                <a:lnTo>
                  <a:pt x="138202" y="19050"/>
                </a:lnTo>
                <a:cubicBezTo>
                  <a:pt x="145971" y="19050"/>
                  <a:pt x="152817" y="25479"/>
                  <a:pt x="152221" y="33873"/>
                </a:cubicBezTo>
                <a:cubicBezTo>
                  <a:pt x="149989" y="64740"/>
                  <a:pt x="134213" y="81707"/>
                  <a:pt x="117098" y="90577"/>
                </a:cubicBezTo>
                <a:cubicBezTo>
                  <a:pt x="112395" y="93018"/>
                  <a:pt x="107603" y="94833"/>
                  <a:pt x="103049" y="96173"/>
                </a:cubicBezTo>
                <a:cubicBezTo>
                  <a:pt x="97036" y="104686"/>
                  <a:pt x="90785" y="109180"/>
                  <a:pt x="85814" y="111591"/>
                </a:cubicBezTo>
                <a:lnTo>
                  <a:pt x="85814" y="133350"/>
                </a:lnTo>
                <a:lnTo>
                  <a:pt x="104864" y="133350"/>
                </a:lnTo>
                <a:cubicBezTo>
                  <a:pt x="110133" y="133350"/>
                  <a:pt x="114389" y="137606"/>
                  <a:pt x="114389" y="142875"/>
                </a:cubicBezTo>
                <a:cubicBezTo>
                  <a:pt x="114389" y="148144"/>
                  <a:pt x="110133" y="152400"/>
                  <a:pt x="104864" y="152400"/>
                </a:cubicBezTo>
                <a:lnTo>
                  <a:pt x="47714" y="152400"/>
                </a:lnTo>
                <a:cubicBezTo>
                  <a:pt x="42446" y="152400"/>
                  <a:pt x="38189" y="148144"/>
                  <a:pt x="38189" y="142875"/>
                </a:cubicBezTo>
                <a:cubicBezTo>
                  <a:pt x="38189" y="137606"/>
                  <a:pt x="42446" y="133350"/>
                  <a:pt x="47714" y="133350"/>
                </a:cubicBezTo>
                <a:lnTo>
                  <a:pt x="66764" y="133350"/>
                </a:lnTo>
                <a:lnTo>
                  <a:pt x="66764" y="111591"/>
                </a:lnTo>
                <a:cubicBezTo>
                  <a:pt x="62002" y="109299"/>
                  <a:pt x="56078" y="105043"/>
                  <a:pt x="50304" y="97215"/>
                </a:cubicBezTo>
                <a:cubicBezTo>
                  <a:pt x="44827" y="95786"/>
                  <a:pt x="38874" y="93613"/>
                  <a:pt x="33070" y="90339"/>
                </a:cubicBezTo>
                <a:cubicBezTo>
                  <a:pt x="16966" y="81320"/>
                  <a:pt x="2441" y="64324"/>
                  <a:pt x="357" y="33814"/>
                </a:cubicBezTo>
                <a:cubicBezTo>
                  <a:pt x="-208" y="25450"/>
                  <a:pt x="6608" y="19020"/>
                  <a:pt x="14377" y="19020"/>
                </a:cubicBezTo>
                <a:lnTo>
                  <a:pt x="29141" y="19020"/>
                </a:lnTo>
                <a:cubicBezTo>
                  <a:pt x="29051" y="17472"/>
                  <a:pt x="28992" y="15925"/>
                  <a:pt x="28932" y="14317"/>
                </a:cubicBezTo>
                <a:cubicBezTo>
                  <a:pt x="28635" y="6429"/>
                  <a:pt x="35064" y="-30"/>
                  <a:pt x="42952" y="-30"/>
                </a:cubicBezTo>
                <a:close/>
                <a:moveTo>
                  <a:pt x="30212" y="33338"/>
                </a:moveTo>
                <a:lnTo>
                  <a:pt x="14615" y="33338"/>
                </a:lnTo>
                <a:cubicBezTo>
                  <a:pt x="16460" y="58549"/>
                  <a:pt x="28039" y="71170"/>
                  <a:pt x="39975" y="77867"/>
                </a:cubicBezTo>
                <a:cubicBezTo>
                  <a:pt x="35689" y="66764"/>
                  <a:pt x="32147" y="52268"/>
                  <a:pt x="30212" y="33338"/>
                </a:cubicBezTo>
                <a:close/>
                <a:moveTo>
                  <a:pt x="113109" y="76438"/>
                </a:moveTo>
                <a:cubicBezTo>
                  <a:pt x="125164" y="69354"/>
                  <a:pt x="136059" y="56763"/>
                  <a:pt x="137904" y="33338"/>
                </a:cubicBezTo>
                <a:lnTo>
                  <a:pt x="122337" y="33338"/>
                </a:lnTo>
                <a:cubicBezTo>
                  <a:pt x="120491" y="51465"/>
                  <a:pt x="117157" y="65544"/>
                  <a:pt x="113109" y="764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5"/>
          <p:cNvSpPr/>
          <p:nvPr/>
        </p:nvSpPr>
        <p:spPr>
          <a:xfrm>
            <a:off x="628650" y="6248400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ผลสรุป:</a:t>
            </a:r>
            <a:r>
              <a:rPr lang="en-US" sz="12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Option A (ขยาย UCS) มีคะแนนรวมสูงสุด แต่ต้องตรวจสอบความไวของผลก่อนตัดสินใจ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Sensitivity Check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1540669"/>
            <a:ext cx="567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ทำไมต้องตรวจสอบความไว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1959648"/>
            <a:ext cx="5648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ตรวจสอบว่า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ผลลัพธ์เปลี่ยนไหม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เมื่อปรับน้ำหนักเกณฑ์ ป้องกันผลที่ขึ้นกับสมมติฐานเดียว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2745460"/>
            <a:ext cx="5562600" cy="1104900"/>
          </a:xfrm>
          <a:custGeom>
            <a:avLst/>
            <a:gdLst/>
            <a:ahLst/>
            <a:cxnLst/>
            <a:rect l="l" t="t" r="r" b="b"/>
            <a:pathLst>
              <a:path w="5562600" h="1104900">
                <a:moveTo>
                  <a:pt x="76205" y="0"/>
                </a:moveTo>
                <a:lnTo>
                  <a:pt x="5486395" y="0"/>
                </a:lnTo>
                <a:cubicBezTo>
                  <a:pt x="5528482" y="0"/>
                  <a:pt x="5562600" y="34118"/>
                  <a:pt x="5562600" y="76205"/>
                </a:cubicBezTo>
                <a:lnTo>
                  <a:pt x="5562600" y="1028695"/>
                </a:lnTo>
                <a:cubicBezTo>
                  <a:pt x="5562600" y="1070782"/>
                  <a:pt x="5528482" y="1104900"/>
                  <a:pt x="54863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33400" y="2897860"/>
            <a:ext cx="5343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กรณีที่ 1: เน้น Cost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3400" y="324076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Cost 40% | Effectiveness 20% | Equity 20% | Feasibility 10% | Acceptability 10%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33400" y="3507460"/>
            <a:ext cx="99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A: 6.90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605320" y="3507460"/>
            <a:ext cx="981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B: 6.10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670810" y="3507460"/>
            <a:ext cx="981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C: 6.45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4002760"/>
            <a:ext cx="5562600" cy="1104900"/>
          </a:xfrm>
          <a:custGeom>
            <a:avLst/>
            <a:gdLst/>
            <a:ahLst/>
            <a:cxnLst/>
            <a:rect l="l" t="t" r="r" b="b"/>
            <a:pathLst>
              <a:path w="5562600" h="1104900">
                <a:moveTo>
                  <a:pt x="76205" y="0"/>
                </a:moveTo>
                <a:lnTo>
                  <a:pt x="5486395" y="0"/>
                </a:lnTo>
                <a:cubicBezTo>
                  <a:pt x="5528482" y="0"/>
                  <a:pt x="5562600" y="34118"/>
                  <a:pt x="5562600" y="76205"/>
                </a:cubicBezTo>
                <a:lnTo>
                  <a:pt x="5562600" y="1028695"/>
                </a:lnTo>
                <a:cubicBezTo>
                  <a:pt x="5562600" y="1070782"/>
                  <a:pt x="5528482" y="1104900"/>
                  <a:pt x="54863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533400" y="4155160"/>
            <a:ext cx="5343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กรณีที่ 2: เน้น Equity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3400" y="449806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Equity 40% | Effectiveness 25% | Cost 15% | Feasibility 10% | Acceptability 10%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33400" y="4764760"/>
            <a:ext cx="99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A: 8.10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605320" y="4764760"/>
            <a:ext cx="981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B: 5.45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670810" y="4764760"/>
            <a:ext cx="981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C: 6.85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1000" y="5260060"/>
            <a:ext cx="5562600" cy="1104900"/>
          </a:xfrm>
          <a:custGeom>
            <a:avLst/>
            <a:gdLst/>
            <a:ahLst/>
            <a:cxnLst/>
            <a:rect l="l" t="t" r="r" b="b"/>
            <a:pathLst>
              <a:path w="5562600" h="1104900">
                <a:moveTo>
                  <a:pt x="76205" y="0"/>
                </a:moveTo>
                <a:lnTo>
                  <a:pt x="5486395" y="0"/>
                </a:lnTo>
                <a:cubicBezTo>
                  <a:pt x="5528482" y="0"/>
                  <a:pt x="5562600" y="34118"/>
                  <a:pt x="5562600" y="76205"/>
                </a:cubicBezTo>
                <a:lnTo>
                  <a:pt x="5562600" y="1028695"/>
                </a:lnTo>
                <a:cubicBezTo>
                  <a:pt x="5562600" y="1070782"/>
                  <a:pt x="5528482" y="1104900"/>
                  <a:pt x="5486395" y="1104900"/>
                </a:cubicBezTo>
                <a:lnTo>
                  <a:pt x="76205" y="1104900"/>
                </a:lnTo>
                <a:cubicBezTo>
                  <a:pt x="34118" y="1104900"/>
                  <a:pt x="0" y="1070782"/>
                  <a:pt x="0" y="10286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33400" y="5412460"/>
            <a:ext cx="5343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กรณีที่ 3: เน้น Feasibility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33400" y="575536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Feasibility 35% | Effectiveness 25% | Cost 20% | Equity 10% | Acceptability 10%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33400" y="6022060"/>
            <a:ext cx="99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A: 6.95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605320" y="6022060"/>
            <a:ext cx="981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B: 6.65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2670810" y="6022060"/>
            <a:ext cx="981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C: 6.80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48400" y="1796421"/>
            <a:ext cx="5562600" cy="2486025"/>
          </a:xfrm>
          <a:custGeom>
            <a:avLst/>
            <a:gdLst/>
            <a:ahLst/>
            <a:cxnLst/>
            <a:rect l="l" t="t" r="r" b="b"/>
            <a:pathLst>
              <a:path w="5562600" h="2486025">
                <a:moveTo>
                  <a:pt x="114307" y="0"/>
                </a:moveTo>
                <a:lnTo>
                  <a:pt x="5448293" y="0"/>
                </a:lnTo>
                <a:cubicBezTo>
                  <a:pt x="5511423" y="0"/>
                  <a:pt x="5562600" y="51177"/>
                  <a:pt x="5562600" y="114307"/>
                </a:cubicBezTo>
                <a:lnTo>
                  <a:pt x="5562600" y="2371718"/>
                </a:lnTo>
                <a:cubicBezTo>
                  <a:pt x="5562600" y="2434848"/>
                  <a:pt x="5511423" y="2486025"/>
                  <a:pt x="5448293" y="2486025"/>
                </a:cubicBezTo>
                <a:lnTo>
                  <a:pt x="114307" y="2486025"/>
                </a:lnTo>
                <a:cubicBezTo>
                  <a:pt x="51177" y="2486025"/>
                  <a:pt x="0" y="2434848"/>
                  <a:pt x="0" y="23717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477000" y="2025021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สรุปผล Sensitivity Analysis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96050" y="248222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781800" y="2444121"/>
            <a:ext cx="3105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A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ยังคงเป็นทางเลือกที่ดีที่สุดในทุกกรณี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96050" y="286322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781800" y="2825121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ไม่เปลี่ยนแปลงมาก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เมื่อปรับน้ำหนัก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96050" y="324422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781800" y="3206121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แสดงว่าผลมี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ความน่าเชื่อถือ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สูง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77000" y="3667131"/>
            <a:ext cx="5105400" cy="7620"/>
          </a:xfrm>
          <a:custGeom>
            <a:avLst/>
            <a:gdLst/>
            <a:ahLst/>
            <a:cxnLst/>
            <a:rect l="l" t="t" r="r" b="b"/>
            <a:pathLst>
              <a:path w="5105400" h="7620">
                <a:moveTo>
                  <a:pt x="0" y="0"/>
                </a:moveTo>
                <a:lnTo>
                  <a:pt x="5105400" y="0"/>
                </a:lnTo>
                <a:lnTo>
                  <a:pt x="51054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515100" y="3869057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724650" y="3823339"/>
            <a:ext cx="4933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หากผลเปลี่ยน:</a:t>
            </a:r>
            <a:r>
              <a:rPr lang="en-US" sz="12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ต้องทบทวนน้ำหนักเกณฑ์และอภิปรายกับผู้มีส่วนได้ส่วนเสีย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248400" y="4509139"/>
            <a:ext cx="5562600" cy="1600200"/>
          </a:xfrm>
          <a:custGeom>
            <a:avLst/>
            <a:gdLst/>
            <a:ahLst/>
            <a:cxnLst/>
            <a:rect l="l" t="t" r="r" b="b"/>
            <a:pathLst>
              <a:path w="5562600" h="1600200">
                <a:moveTo>
                  <a:pt x="76202" y="0"/>
                </a:moveTo>
                <a:lnTo>
                  <a:pt x="5486398" y="0"/>
                </a:lnTo>
                <a:cubicBezTo>
                  <a:pt x="5528483" y="0"/>
                  <a:pt x="5562600" y="34117"/>
                  <a:pt x="5562600" y="76202"/>
                </a:cubicBezTo>
                <a:lnTo>
                  <a:pt x="5562600" y="1523998"/>
                </a:lnTo>
                <a:cubicBezTo>
                  <a:pt x="5562600" y="1566083"/>
                  <a:pt x="5528483" y="1600200"/>
                  <a:pt x="5486398" y="1600200"/>
                </a:cubicBezTo>
                <a:lnTo>
                  <a:pt x="76202" y="1600200"/>
                </a:lnTo>
                <a:cubicBezTo>
                  <a:pt x="34117" y="1600200"/>
                  <a:pt x="0" y="1566083"/>
                  <a:pt x="0" y="1523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438900" y="4699639"/>
            <a:ext cx="526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หลักการตรวจสอบ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91288" y="5118739"/>
            <a:ext cx="66675" cy="133350"/>
          </a:xfrm>
          <a:custGeom>
            <a:avLst/>
            <a:gdLst/>
            <a:ahLst/>
            <a:cxnLst/>
            <a:rect l="l" t="t" r="r" b="b"/>
            <a:pathLst>
              <a:path w="66675" h="133350">
                <a:moveTo>
                  <a:pt x="64357" y="60789"/>
                </a:moveTo>
                <a:cubicBezTo>
                  <a:pt x="67613" y="64044"/>
                  <a:pt x="67613" y="69332"/>
                  <a:pt x="64357" y="72587"/>
                </a:cubicBezTo>
                <a:lnTo>
                  <a:pt x="22685" y="114259"/>
                </a:lnTo>
                <a:cubicBezTo>
                  <a:pt x="19430" y="117515"/>
                  <a:pt x="14142" y="117515"/>
                  <a:pt x="10887" y="114259"/>
                </a:cubicBezTo>
                <a:cubicBezTo>
                  <a:pt x="7631" y="111003"/>
                  <a:pt x="7631" y="105716"/>
                  <a:pt x="10887" y="102461"/>
                </a:cubicBezTo>
                <a:lnTo>
                  <a:pt x="46673" y="66675"/>
                </a:lnTo>
                <a:lnTo>
                  <a:pt x="10913" y="30889"/>
                </a:lnTo>
                <a:cubicBezTo>
                  <a:pt x="7657" y="27634"/>
                  <a:pt x="7657" y="22347"/>
                  <a:pt x="10913" y="19091"/>
                </a:cubicBezTo>
                <a:cubicBezTo>
                  <a:pt x="14168" y="15835"/>
                  <a:pt x="19456" y="15835"/>
                  <a:pt x="22711" y="19091"/>
                </a:cubicBezTo>
                <a:lnTo>
                  <a:pt x="64383" y="60763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681788" y="5080639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ปรับน้ำหนัก ±10-20% ต่อเกณฑ์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91288" y="5423539"/>
            <a:ext cx="66675" cy="133350"/>
          </a:xfrm>
          <a:custGeom>
            <a:avLst/>
            <a:gdLst/>
            <a:ahLst/>
            <a:cxnLst/>
            <a:rect l="l" t="t" r="r" b="b"/>
            <a:pathLst>
              <a:path w="66675" h="133350">
                <a:moveTo>
                  <a:pt x="64357" y="60789"/>
                </a:moveTo>
                <a:cubicBezTo>
                  <a:pt x="67613" y="64044"/>
                  <a:pt x="67613" y="69332"/>
                  <a:pt x="64357" y="72587"/>
                </a:cubicBezTo>
                <a:lnTo>
                  <a:pt x="22685" y="114259"/>
                </a:lnTo>
                <a:cubicBezTo>
                  <a:pt x="19430" y="117515"/>
                  <a:pt x="14142" y="117515"/>
                  <a:pt x="10887" y="114259"/>
                </a:cubicBezTo>
                <a:cubicBezTo>
                  <a:pt x="7631" y="111003"/>
                  <a:pt x="7631" y="105716"/>
                  <a:pt x="10887" y="102461"/>
                </a:cubicBezTo>
                <a:lnTo>
                  <a:pt x="46673" y="66675"/>
                </a:lnTo>
                <a:lnTo>
                  <a:pt x="10913" y="30889"/>
                </a:lnTo>
                <a:cubicBezTo>
                  <a:pt x="7657" y="27634"/>
                  <a:pt x="7657" y="22347"/>
                  <a:pt x="10913" y="19091"/>
                </a:cubicBezTo>
                <a:cubicBezTo>
                  <a:pt x="14168" y="15835"/>
                  <a:pt x="19456" y="15835"/>
                  <a:pt x="22711" y="19091"/>
                </a:cubicBezTo>
                <a:lnTo>
                  <a:pt x="64383" y="60763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681788" y="5385439"/>
            <a:ext cx="1628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ทดสอบหลายสถานการณ์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91288" y="5728339"/>
            <a:ext cx="66675" cy="133350"/>
          </a:xfrm>
          <a:custGeom>
            <a:avLst/>
            <a:gdLst/>
            <a:ahLst/>
            <a:cxnLst/>
            <a:rect l="l" t="t" r="r" b="b"/>
            <a:pathLst>
              <a:path w="66675" h="133350">
                <a:moveTo>
                  <a:pt x="64357" y="60789"/>
                </a:moveTo>
                <a:cubicBezTo>
                  <a:pt x="67613" y="64044"/>
                  <a:pt x="67613" y="69332"/>
                  <a:pt x="64357" y="72587"/>
                </a:cubicBezTo>
                <a:lnTo>
                  <a:pt x="22685" y="114259"/>
                </a:lnTo>
                <a:cubicBezTo>
                  <a:pt x="19430" y="117515"/>
                  <a:pt x="14142" y="117515"/>
                  <a:pt x="10887" y="114259"/>
                </a:cubicBezTo>
                <a:cubicBezTo>
                  <a:pt x="7631" y="111003"/>
                  <a:pt x="7631" y="105716"/>
                  <a:pt x="10887" y="102461"/>
                </a:cubicBezTo>
                <a:lnTo>
                  <a:pt x="46673" y="66675"/>
                </a:lnTo>
                <a:lnTo>
                  <a:pt x="10913" y="30889"/>
                </a:lnTo>
                <a:cubicBezTo>
                  <a:pt x="7657" y="27634"/>
                  <a:pt x="7657" y="22347"/>
                  <a:pt x="10913" y="19091"/>
                </a:cubicBezTo>
                <a:cubicBezTo>
                  <a:pt x="14168" y="15835"/>
                  <a:pt x="19456" y="15835"/>
                  <a:pt x="22711" y="19091"/>
                </a:cubicBezTo>
                <a:lnTo>
                  <a:pt x="64383" y="60763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681788" y="5690239"/>
            <a:ext cx="1428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บันทึกผลเปลี่ยนแปลง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668000" y="5334000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476250" y="0"/>
                </a:moveTo>
                <a:lnTo>
                  <a:pt x="476250" y="0"/>
                </a:lnTo>
                <a:cubicBezTo>
                  <a:pt x="739100" y="0"/>
                  <a:pt x="952500" y="213400"/>
                  <a:pt x="952500" y="476250"/>
                </a:cubicBezTo>
                <a:lnTo>
                  <a:pt x="952500" y="476250"/>
                </a:lnTo>
                <a:cubicBezTo>
                  <a:pt x="952500" y="739100"/>
                  <a:pt x="739100" y="952500"/>
                  <a:pt x="476250" y="952500"/>
                </a:cubicBezTo>
                <a:lnTo>
                  <a:pt x="476250" y="952500"/>
                </a:lnTo>
                <a:cubicBezTo>
                  <a:pt x="213400" y="952500"/>
                  <a:pt x="0" y="739100"/>
                  <a:pt x="0" y="476250"/>
                </a:cubicBezTo>
                <a:lnTo>
                  <a:pt x="0" y="476250"/>
                </a:lnTo>
                <a:cubicBezTo>
                  <a:pt x="0" y="213400"/>
                  <a:pt x="213400" y="0"/>
                  <a:pt x="476250" y="0"/>
                </a:cubicBezTo>
                <a:close/>
              </a:path>
            </a:pathLst>
          </a:custGeom>
          <a:solidFill>
            <a:srgbClr val="C4B7A6">
              <a:alpha val="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TOOL 3: CEA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Cost-Effectiveness Analysis (เบื้องต้น)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381000" y="1721644"/>
            <a:ext cx="567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 CEA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81000" y="2140623"/>
            <a:ext cx="5648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CEA เป็นเครื่องมือที่ช่วยเปรียบเทียบ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ต้นทุนต่อผลลัพธ์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(cost per outcome) ของแต่ละทางเลือก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2926435"/>
            <a:ext cx="5562600" cy="1752600"/>
          </a:xfrm>
          <a:custGeom>
            <a:avLst/>
            <a:gdLst/>
            <a:ahLst/>
            <a:cxnLst/>
            <a:rect l="l" t="t" r="r" b="b"/>
            <a:pathLst>
              <a:path w="5562600" h="1752600">
                <a:moveTo>
                  <a:pt x="114305" y="0"/>
                </a:moveTo>
                <a:lnTo>
                  <a:pt x="5448295" y="0"/>
                </a:lnTo>
                <a:cubicBezTo>
                  <a:pt x="5511424" y="0"/>
                  <a:pt x="5562600" y="51176"/>
                  <a:pt x="5562600" y="114305"/>
                </a:cubicBezTo>
                <a:lnTo>
                  <a:pt x="5562600" y="1638295"/>
                </a:lnTo>
                <a:cubicBezTo>
                  <a:pt x="5562600" y="1701424"/>
                  <a:pt x="5511424" y="1752600"/>
                  <a:pt x="5448295" y="1752600"/>
                </a:cubicBezTo>
                <a:lnTo>
                  <a:pt x="114305" y="1752600"/>
                </a:lnTo>
                <a:cubicBezTo>
                  <a:pt x="51176" y="1752600"/>
                  <a:pt x="0" y="1701424"/>
                  <a:pt x="0" y="1638295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66738" y="3155035"/>
            <a:ext cx="519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สูตรคำนวณ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9600" y="3574135"/>
            <a:ext cx="5105400" cy="571500"/>
          </a:xfrm>
          <a:custGeom>
            <a:avLst/>
            <a:gdLst/>
            <a:ahLst/>
            <a:cxnLst/>
            <a:rect l="l" t="t" r="r" b="b"/>
            <a:pathLst>
              <a:path w="5105400" h="571500">
                <a:moveTo>
                  <a:pt x="76198" y="0"/>
                </a:moveTo>
                <a:lnTo>
                  <a:pt x="5029202" y="0"/>
                </a:lnTo>
                <a:cubicBezTo>
                  <a:pt x="5071285" y="0"/>
                  <a:pt x="5105400" y="34115"/>
                  <a:pt x="5105400" y="76198"/>
                </a:cubicBezTo>
                <a:lnTo>
                  <a:pt x="5105400" y="495302"/>
                </a:lnTo>
                <a:cubicBezTo>
                  <a:pt x="5105400" y="537385"/>
                  <a:pt x="5071285" y="571500"/>
                  <a:pt x="502920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14375" y="3726535"/>
            <a:ext cx="4895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C/E Ratio = Total Cost / Total Effect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6263" y="4259935"/>
            <a:ext cx="5172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ทางเลือกที่มีอัตราส่วนต่ำกว่า = คุ้มค่ากว่า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4907635"/>
            <a:ext cx="5562600" cy="1524000"/>
          </a:xfrm>
          <a:custGeom>
            <a:avLst/>
            <a:gdLst/>
            <a:ahLst/>
            <a:cxnLst/>
            <a:rect l="l" t="t" r="r" b="b"/>
            <a:pathLst>
              <a:path w="5562600" h="1524000">
                <a:moveTo>
                  <a:pt x="76200" y="0"/>
                </a:moveTo>
                <a:lnTo>
                  <a:pt x="5486400" y="0"/>
                </a:lnTo>
                <a:cubicBezTo>
                  <a:pt x="5528456" y="0"/>
                  <a:pt x="5562600" y="34144"/>
                  <a:pt x="5562600" y="76200"/>
                </a:cubicBezTo>
                <a:lnTo>
                  <a:pt x="5562600" y="1447800"/>
                </a:lnTo>
                <a:cubicBezTo>
                  <a:pt x="5562600" y="1489856"/>
                  <a:pt x="5528456" y="1524000"/>
                  <a:pt x="5486400" y="1524000"/>
                </a:cubicBezTo>
                <a:lnTo>
                  <a:pt x="76200" y="1524000"/>
                </a:lnTo>
                <a:cubicBezTo>
                  <a:pt x="34144" y="1524000"/>
                  <a:pt x="0" y="1489856"/>
                  <a:pt x="0" y="1447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571500" y="5098135"/>
            <a:ext cx="526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แนวคิด ICER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71500" y="5479135"/>
            <a:ext cx="2946916" cy="2209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Incremental Cost-Effectiveness Ratio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1500" y="5783935"/>
            <a:ext cx="5248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ICER = (Cost</a:t>
            </a:r>
            <a:r>
              <a:rPr lang="en-US" sz="78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new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- Cost</a:t>
            </a:r>
            <a:r>
              <a:rPr lang="en-US" sz="78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old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) / (Effect</a:t>
            </a:r>
            <a:r>
              <a:rPr lang="en-US" sz="78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new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- Effect</a:t>
            </a:r>
            <a:r>
              <a:rPr lang="en-US" sz="78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old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71500" y="6050635"/>
            <a:ext cx="5248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ใช้เปรียบเทียบทางเลือกใหม่กับทางเลือกเดิม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48400" y="1428750"/>
            <a:ext cx="5562600" cy="5295900"/>
          </a:xfrm>
          <a:custGeom>
            <a:avLst/>
            <a:gdLst/>
            <a:ahLst/>
            <a:cxnLst/>
            <a:rect l="l" t="t" r="r" b="b"/>
            <a:pathLst>
              <a:path w="5562600" h="5295900">
                <a:moveTo>
                  <a:pt x="114286" y="0"/>
                </a:moveTo>
                <a:lnTo>
                  <a:pt x="5448314" y="0"/>
                </a:lnTo>
                <a:cubicBezTo>
                  <a:pt x="5511433" y="0"/>
                  <a:pt x="5562600" y="51167"/>
                  <a:pt x="5562600" y="114286"/>
                </a:cubicBezTo>
                <a:lnTo>
                  <a:pt x="5562600" y="5181614"/>
                </a:lnTo>
                <a:cubicBezTo>
                  <a:pt x="5562600" y="5244733"/>
                  <a:pt x="5511433" y="5295900"/>
                  <a:pt x="5448314" y="5295900"/>
                </a:cubicBezTo>
                <a:lnTo>
                  <a:pt x="114286" y="5295900"/>
                </a:lnTo>
                <a:cubicBezTo>
                  <a:pt x="51167" y="5295900"/>
                  <a:pt x="0" y="5244733"/>
                  <a:pt x="0" y="5181614"/>
                </a:cubicBezTo>
                <a:lnTo>
                  <a:pt x="0" y="114286"/>
                </a:lnTo>
                <a:cubicBezTo>
                  <a:pt x="0" y="51210"/>
                  <a:pt x="51210" y="0"/>
                  <a:pt x="114286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477000" y="1657350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ตัวอย่างการคำนวณ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77000" y="2076450"/>
            <a:ext cx="5105400" cy="1143000"/>
          </a:xfrm>
          <a:custGeom>
            <a:avLst/>
            <a:gdLst/>
            <a:ahLst/>
            <a:cxnLst/>
            <a:rect l="l" t="t" r="r" b="b"/>
            <a:pathLst>
              <a:path w="5105400" h="1143000">
                <a:moveTo>
                  <a:pt x="76204" y="0"/>
                </a:moveTo>
                <a:lnTo>
                  <a:pt x="5029196" y="0"/>
                </a:lnTo>
                <a:cubicBezTo>
                  <a:pt x="5071282" y="0"/>
                  <a:pt x="5105400" y="34118"/>
                  <a:pt x="5105400" y="76204"/>
                </a:cubicBezTo>
                <a:lnTo>
                  <a:pt x="5105400" y="1066796"/>
                </a:lnTo>
                <a:cubicBezTo>
                  <a:pt x="5105400" y="1108882"/>
                  <a:pt x="5071282" y="1143000"/>
                  <a:pt x="5029196" y="1143000"/>
                </a:cubicBezTo>
                <a:lnTo>
                  <a:pt x="76204" y="1143000"/>
                </a:lnTo>
                <a:cubicBezTo>
                  <a:pt x="34118" y="1143000"/>
                  <a:pt x="0" y="1108882"/>
                  <a:pt x="0" y="106679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629400" y="222885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A: ขยาย UCS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629400" y="2533650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ต้นทุน: 3,000 บาท/คน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067800" y="2533650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ผลลัพธ์: 90% ครอบคลุม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629400" y="2800350"/>
            <a:ext cx="4886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C/E = 33.33 บาท/%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77000" y="3371850"/>
            <a:ext cx="5105400" cy="1143000"/>
          </a:xfrm>
          <a:custGeom>
            <a:avLst/>
            <a:gdLst/>
            <a:ahLst/>
            <a:cxnLst/>
            <a:rect l="l" t="t" r="r" b="b"/>
            <a:pathLst>
              <a:path w="5105400" h="1143000">
                <a:moveTo>
                  <a:pt x="76204" y="0"/>
                </a:moveTo>
                <a:lnTo>
                  <a:pt x="5029196" y="0"/>
                </a:lnTo>
                <a:cubicBezTo>
                  <a:pt x="5071282" y="0"/>
                  <a:pt x="5105400" y="34118"/>
                  <a:pt x="5105400" y="76204"/>
                </a:cubicBezTo>
                <a:lnTo>
                  <a:pt x="5105400" y="1066796"/>
                </a:lnTo>
                <a:cubicBezTo>
                  <a:pt x="5105400" y="1108882"/>
                  <a:pt x="5071282" y="1143000"/>
                  <a:pt x="5029196" y="1143000"/>
                </a:cubicBezTo>
                <a:lnTo>
                  <a:pt x="76204" y="1143000"/>
                </a:lnTo>
                <a:cubicBezTo>
                  <a:pt x="34118" y="1143000"/>
                  <a:pt x="0" y="1108882"/>
                  <a:pt x="0" y="106679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629400" y="352425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B: ประกันรัฐ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629400" y="3829050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ต้นทุน: 5,000 บาท/คน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067800" y="3829050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ผลลัพธ์: 70% ครอบคลุม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629400" y="4095750"/>
            <a:ext cx="4886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C/E = 71.43 บาท/%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77000" y="4667250"/>
            <a:ext cx="5105400" cy="1143000"/>
          </a:xfrm>
          <a:custGeom>
            <a:avLst/>
            <a:gdLst/>
            <a:ahLst/>
            <a:cxnLst/>
            <a:rect l="l" t="t" r="r" b="b"/>
            <a:pathLst>
              <a:path w="5105400" h="1143000">
                <a:moveTo>
                  <a:pt x="76204" y="0"/>
                </a:moveTo>
                <a:lnTo>
                  <a:pt x="5029196" y="0"/>
                </a:lnTo>
                <a:cubicBezTo>
                  <a:pt x="5071282" y="0"/>
                  <a:pt x="5105400" y="34118"/>
                  <a:pt x="5105400" y="76204"/>
                </a:cubicBezTo>
                <a:lnTo>
                  <a:pt x="5105400" y="1066796"/>
                </a:lnTo>
                <a:cubicBezTo>
                  <a:pt x="5105400" y="1108882"/>
                  <a:pt x="5071282" y="1143000"/>
                  <a:pt x="5029196" y="1143000"/>
                </a:cubicBezTo>
                <a:lnTo>
                  <a:pt x="76204" y="1143000"/>
                </a:lnTo>
                <a:cubicBezTo>
                  <a:pt x="34118" y="1143000"/>
                  <a:pt x="0" y="1108882"/>
                  <a:pt x="0" y="106679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629400" y="481965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C: ผสมผสาน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629400" y="5124450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ต้นทุน: 4,000 บาท/คน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067800" y="5124450"/>
            <a:ext cx="2428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ผลลัพธ์: 85% ครอบคลุม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29400" y="5391150"/>
            <a:ext cx="4886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C/E = 47.06 บาท/%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77000" y="5962650"/>
            <a:ext cx="5105400" cy="533400"/>
          </a:xfrm>
          <a:custGeom>
            <a:avLst/>
            <a:gdLst/>
            <a:ahLst/>
            <a:cxnLst/>
            <a:rect l="l" t="t" r="r" b="b"/>
            <a:pathLst>
              <a:path w="5105400" h="533400">
                <a:moveTo>
                  <a:pt x="76202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457198"/>
                </a:lnTo>
                <a:cubicBezTo>
                  <a:pt x="5105400" y="499283"/>
                  <a:pt x="5071283" y="533400"/>
                  <a:pt x="5029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648450" y="616076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2952" y="0"/>
                </a:moveTo>
                <a:lnTo>
                  <a:pt x="109627" y="0"/>
                </a:lnTo>
                <a:cubicBezTo>
                  <a:pt x="117515" y="0"/>
                  <a:pt x="123944" y="6489"/>
                  <a:pt x="123646" y="14347"/>
                </a:cubicBezTo>
                <a:cubicBezTo>
                  <a:pt x="123587" y="15925"/>
                  <a:pt x="123527" y="17502"/>
                  <a:pt x="123438" y="19050"/>
                </a:cubicBezTo>
                <a:lnTo>
                  <a:pt x="138202" y="19050"/>
                </a:lnTo>
                <a:cubicBezTo>
                  <a:pt x="145971" y="19050"/>
                  <a:pt x="152817" y="25479"/>
                  <a:pt x="152221" y="33873"/>
                </a:cubicBezTo>
                <a:cubicBezTo>
                  <a:pt x="149989" y="64740"/>
                  <a:pt x="134213" y="81707"/>
                  <a:pt x="117098" y="90577"/>
                </a:cubicBezTo>
                <a:cubicBezTo>
                  <a:pt x="112395" y="93018"/>
                  <a:pt x="107603" y="94833"/>
                  <a:pt x="103049" y="96173"/>
                </a:cubicBezTo>
                <a:cubicBezTo>
                  <a:pt x="97036" y="104686"/>
                  <a:pt x="90785" y="109180"/>
                  <a:pt x="85814" y="111591"/>
                </a:cubicBezTo>
                <a:lnTo>
                  <a:pt x="85814" y="133350"/>
                </a:lnTo>
                <a:lnTo>
                  <a:pt x="104864" y="133350"/>
                </a:lnTo>
                <a:cubicBezTo>
                  <a:pt x="110133" y="133350"/>
                  <a:pt x="114389" y="137606"/>
                  <a:pt x="114389" y="142875"/>
                </a:cubicBezTo>
                <a:cubicBezTo>
                  <a:pt x="114389" y="148144"/>
                  <a:pt x="110133" y="152400"/>
                  <a:pt x="104864" y="152400"/>
                </a:cubicBezTo>
                <a:lnTo>
                  <a:pt x="47714" y="152400"/>
                </a:lnTo>
                <a:cubicBezTo>
                  <a:pt x="42446" y="152400"/>
                  <a:pt x="38189" y="148144"/>
                  <a:pt x="38189" y="142875"/>
                </a:cubicBezTo>
                <a:cubicBezTo>
                  <a:pt x="38189" y="137606"/>
                  <a:pt x="42446" y="133350"/>
                  <a:pt x="47714" y="133350"/>
                </a:cubicBezTo>
                <a:lnTo>
                  <a:pt x="66764" y="133350"/>
                </a:lnTo>
                <a:lnTo>
                  <a:pt x="66764" y="111591"/>
                </a:lnTo>
                <a:cubicBezTo>
                  <a:pt x="62002" y="109299"/>
                  <a:pt x="56078" y="105043"/>
                  <a:pt x="50304" y="97215"/>
                </a:cubicBezTo>
                <a:cubicBezTo>
                  <a:pt x="44827" y="95786"/>
                  <a:pt x="38874" y="93613"/>
                  <a:pt x="33070" y="90339"/>
                </a:cubicBezTo>
                <a:cubicBezTo>
                  <a:pt x="16966" y="81320"/>
                  <a:pt x="2441" y="64324"/>
                  <a:pt x="357" y="33814"/>
                </a:cubicBezTo>
                <a:cubicBezTo>
                  <a:pt x="-208" y="25450"/>
                  <a:pt x="6608" y="19020"/>
                  <a:pt x="14377" y="19020"/>
                </a:cubicBezTo>
                <a:lnTo>
                  <a:pt x="29141" y="19020"/>
                </a:lnTo>
                <a:cubicBezTo>
                  <a:pt x="29051" y="17472"/>
                  <a:pt x="28992" y="15925"/>
                  <a:pt x="28932" y="14317"/>
                </a:cubicBezTo>
                <a:cubicBezTo>
                  <a:pt x="28635" y="6429"/>
                  <a:pt x="35064" y="-30"/>
                  <a:pt x="42952" y="-30"/>
                </a:cubicBezTo>
                <a:close/>
                <a:moveTo>
                  <a:pt x="30212" y="33338"/>
                </a:moveTo>
                <a:lnTo>
                  <a:pt x="14615" y="33338"/>
                </a:lnTo>
                <a:cubicBezTo>
                  <a:pt x="16460" y="58549"/>
                  <a:pt x="28039" y="71170"/>
                  <a:pt x="39975" y="77867"/>
                </a:cubicBezTo>
                <a:cubicBezTo>
                  <a:pt x="35689" y="66764"/>
                  <a:pt x="32147" y="52268"/>
                  <a:pt x="30212" y="33338"/>
                </a:cubicBezTo>
                <a:close/>
                <a:moveTo>
                  <a:pt x="113109" y="76438"/>
                </a:moveTo>
                <a:cubicBezTo>
                  <a:pt x="125164" y="69354"/>
                  <a:pt x="136059" y="56763"/>
                  <a:pt x="137904" y="33338"/>
                </a:cubicBezTo>
                <a:lnTo>
                  <a:pt x="122337" y="33338"/>
                </a:lnTo>
                <a:cubicBezTo>
                  <a:pt x="120491" y="51465"/>
                  <a:pt x="117157" y="65544"/>
                  <a:pt x="113109" y="764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877050" y="6115050"/>
            <a:ext cx="4629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Option A มีต้นทุนต่อผลลัพธ์ต่ำสุด = คุ้มค่าที่สุด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CEA: เมื่อไรควรใช้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1851422"/>
            <a:ext cx="567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เงื่อนไขการใช้ CEA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2270401"/>
            <a:ext cx="56483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CEA เหมาะสมเมื่อมีข้อมูลต้นทุนและผลลัพธ์ที่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เปรียบเทียบได้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อย่างชัดเจน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2777607"/>
            <a:ext cx="5562600" cy="990600"/>
          </a:xfrm>
          <a:custGeom>
            <a:avLst/>
            <a:gdLst/>
            <a:ahLst/>
            <a:cxnLst/>
            <a:rect l="l" t="t" r="r" b="b"/>
            <a:pathLst>
              <a:path w="5562600" h="990600">
                <a:moveTo>
                  <a:pt x="76197" y="0"/>
                </a:moveTo>
                <a:lnTo>
                  <a:pt x="5486403" y="0"/>
                </a:lnTo>
                <a:cubicBezTo>
                  <a:pt x="5528485" y="0"/>
                  <a:pt x="5562600" y="34115"/>
                  <a:pt x="5562600" y="76197"/>
                </a:cubicBezTo>
                <a:lnTo>
                  <a:pt x="5562600" y="914403"/>
                </a:lnTo>
                <a:cubicBezTo>
                  <a:pt x="5562600" y="956485"/>
                  <a:pt x="5528485" y="990600"/>
                  <a:pt x="54864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95313" y="300620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23925" y="2968107"/>
            <a:ext cx="1514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มีข้อมูลต้นทุนชัดเจน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3349107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สามารถประมาณการต้นทุนทั้งหมดของแต่ละทางเลือกได้อย่างครบถ้วน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1000" y="3920607"/>
            <a:ext cx="5562600" cy="990600"/>
          </a:xfrm>
          <a:custGeom>
            <a:avLst/>
            <a:gdLst/>
            <a:ahLst/>
            <a:cxnLst/>
            <a:rect l="l" t="t" r="r" b="b"/>
            <a:pathLst>
              <a:path w="5562600" h="990600">
                <a:moveTo>
                  <a:pt x="76197" y="0"/>
                </a:moveTo>
                <a:lnTo>
                  <a:pt x="5486403" y="0"/>
                </a:lnTo>
                <a:cubicBezTo>
                  <a:pt x="5528485" y="0"/>
                  <a:pt x="5562600" y="34115"/>
                  <a:pt x="5562600" y="76197"/>
                </a:cubicBezTo>
                <a:lnTo>
                  <a:pt x="5562600" y="914403"/>
                </a:lnTo>
                <a:cubicBezTo>
                  <a:pt x="5562600" y="956485"/>
                  <a:pt x="5528485" y="990600"/>
                  <a:pt x="54864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95313" y="414920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23925" y="4111107"/>
            <a:ext cx="1762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มีตัวชี้วัดผลลัพธ์เดียวกัน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71500" y="4492107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ผลลัพธ์ของทุกทางเลือกวัดด้วยหน่วยเดียวกันได้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1000" y="5063607"/>
            <a:ext cx="5562600" cy="990600"/>
          </a:xfrm>
          <a:custGeom>
            <a:avLst/>
            <a:gdLst/>
            <a:ahLst/>
            <a:cxnLst/>
            <a:rect l="l" t="t" r="r" b="b"/>
            <a:pathLst>
              <a:path w="5562600" h="990600">
                <a:moveTo>
                  <a:pt x="76197" y="0"/>
                </a:moveTo>
                <a:lnTo>
                  <a:pt x="5486403" y="0"/>
                </a:lnTo>
                <a:cubicBezTo>
                  <a:pt x="5528485" y="0"/>
                  <a:pt x="5562600" y="34115"/>
                  <a:pt x="5562600" y="76197"/>
                </a:cubicBezTo>
                <a:lnTo>
                  <a:pt x="5562600" y="914403"/>
                </a:lnTo>
                <a:cubicBezTo>
                  <a:pt x="5562600" y="956485"/>
                  <a:pt x="5528485" y="990600"/>
                  <a:pt x="54864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95313" y="529220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923925" y="5254107"/>
            <a:ext cx="1866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ต้องการเปรียบเทียบคุ้มค่า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71500" y="5635107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ต้องการทราบว่าทางเลือกใดให้ผลลัพธ์สูงสุดต่อหน่วยต้นทุน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48400" y="1438275"/>
            <a:ext cx="5562600" cy="3505200"/>
          </a:xfrm>
          <a:custGeom>
            <a:avLst/>
            <a:gdLst/>
            <a:ahLst/>
            <a:cxnLst/>
            <a:rect l="l" t="t" r="r" b="b"/>
            <a:pathLst>
              <a:path w="5562600" h="3505200">
                <a:moveTo>
                  <a:pt x="114305" y="0"/>
                </a:moveTo>
                <a:lnTo>
                  <a:pt x="5448295" y="0"/>
                </a:lnTo>
                <a:cubicBezTo>
                  <a:pt x="5511424" y="0"/>
                  <a:pt x="5562600" y="51176"/>
                  <a:pt x="5562600" y="114305"/>
                </a:cubicBezTo>
                <a:lnTo>
                  <a:pt x="5562600" y="3390895"/>
                </a:lnTo>
                <a:cubicBezTo>
                  <a:pt x="5562600" y="3454024"/>
                  <a:pt x="5511424" y="3505200"/>
                  <a:pt x="5448295" y="3505200"/>
                </a:cubicBezTo>
                <a:lnTo>
                  <a:pt x="114305" y="3505200"/>
                </a:lnTo>
                <a:cubicBezTo>
                  <a:pt x="51176" y="3505200"/>
                  <a:pt x="0" y="3454024"/>
                  <a:pt x="0" y="3390895"/>
                </a:cubicBezTo>
                <a:lnTo>
                  <a:pt x="0" y="114305"/>
                </a:lnTo>
                <a:cubicBezTo>
                  <a:pt x="0" y="51176"/>
                  <a:pt x="51176" y="0"/>
                  <a:pt x="114305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477000" y="1666875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Decision Tree: เลือกเครื่องมือที่เหมาะสม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77000" y="2085975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76202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629400" y="2238375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ต้องการเปรียบเทียบหลายเกณฑ์?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781800" y="2543175"/>
            <a:ext cx="828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ใช่ → MCDA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699057" y="254317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 → ไปต่อ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77000" y="3000375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76202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629400" y="3152775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มีข้อมูลต้นทุนและผลลัพธ์ชัดเจน?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781800" y="3457575"/>
            <a:ext cx="685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ใช่ → CEA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553206" y="3457575"/>
            <a:ext cx="733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 → ไปต่อ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77000" y="3914775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76202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629400" y="4067175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อนาคตไม่แน่นอนมาก?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81800" y="4371975"/>
            <a:ext cx="1600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ใช่ → Scenario Planning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469035" y="4371975"/>
            <a:ext cx="819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 → SWOT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48400" y="5172075"/>
            <a:ext cx="5562600" cy="1295400"/>
          </a:xfrm>
          <a:custGeom>
            <a:avLst/>
            <a:gdLst/>
            <a:ahLst/>
            <a:cxnLst/>
            <a:rect l="l" t="t" r="r" b="b"/>
            <a:pathLst>
              <a:path w="5562600" h="1295400">
                <a:moveTo>
                  <a:pt x="76195" y="0"/>
                </a:moveTo>
                <a:lnTo>
                  <a:pt x="5486405" y="0"/>
                </a:lnTo>
                <a:cubicBezTo>
                  <a:pt x="5528458" y="0"/>
                  <a:pt x="5562600" y="34142"/>
                  <a:pt x="5562600" y="76195"/>
                </a:cubicBezTo>
                <a:lnTo>
                  <a:pt x="5562600" y="1219205"/>
                </a:lnTo>
                <a:cubicBezTo>
                  <a:pt x="5562600" y="1261286"/>
                  <a:pt x="5528486" y="1295400"/>
                  <a:pt x="5486405" y="1295400"/>
                </a:cubicBezTo>
                <a:lnTo>
                  <a:pt x="76195" y="1295400"/>
                </a:lnTo>
                <a:cubicBezTo>
                  <a:pt x="34142" y="1295400"/>
                  <a:pt x="0" y="1261258"/>
                  <a:pt x="0" y="121920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438900" y="5362575"/>
            <a:ext cx="526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ข้อควรระวัง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57950" y="57816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681788" y="5743575"/>
            <a:ext cx="2552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CEA ไม่เหมาะเมื่อต้องพิจารณาหลายมิติ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57950" y="60864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681788" y="6048375"/>
            <a:ext cx="3038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ไม่ควรใช้ CEA อย่างเดียว ควรใช้ร่วมกับ MCDA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6250" y="47625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8B8680">
              <a:alpha val="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TOOL 4: SCENARIO PLANNING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Planning: ภาพรวม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381000" y="1883569"/>
            <a:ext cx="567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รับมืออนาคตไม่แน่นอน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81000" y="2302548"/>
            <a:ext cx="5648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Planning ช่วย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สร้างฉากทัศน์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2x2 จากความไม่แน่นอนหลักสองประการ เพื่อเตรียมรับมือหลายสถานการณ์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3088360"/>
            <a:ext cx="5562600" cy="876300"/>
          </a:xfrm>
          <a:custGeom>
            <a:avLst/>
            <a:gdLst/>
            <a:ahLst/>
            <a:cxnLst/>
            <a:rect l="l" t="t" r="r" b="b"/>
            <a:pathLst>
              <a:path w="5562600" h="876300">
                <a:moveTo>
                  <a:pt x="76203" y="0"/>
                </a:moveTo>
                <a:lnTo>
                  <a:pt x="5486397" y="0"/>
                </a:lnTo>
                <a:cubicBezTo>
                  <a:pt x="5528483" y="0"/>
                  <a:pt x="5562600" y="34117"/>
                  <a:pt x="5562600" y="76203"/>
                </a:cubicBezTo>
                <a:lnTo>
                  <a:pt x="5562600" y="800097"/>
                </a:lnTo>
                <a:cubicBezTo>
                  <a:pt x="5562600" y="842183"/>
                  <a:pt x="5528483" y="876300"/>
                  <a:pt x="5486397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57213" y="327886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95250" y="65484"/>
                </a:moveTo>
                <a:cubicBezTo>
                  <a:pt x="88664" y="65484"/>
                  <a:pt x="83344" y="70805"/>
                  <a:pt x="83344" y="77391"/>
                </a:cubicBezTo>
                <a:cubicBezTo>
                  <a:pt x="83344" y="82339"/>
                  <a:pt x="79363" y="86320"/>
                  <a:pt x="74414" y="86320"/>
                </a:cubicBezTo>
                <a:cubicBezTo>
                  <a:pt x="69466" y="86320"/>
                  <a:pt x="65484" y="82339"/>
                  <a:pt x="65484" y="77391"/>
                </a:cubicBezTo>
                <a:cubicBezTo>
                  <a:pt x="65484" y="60945"/>
                  <a:pt x="78804" y="47625"/>
                  <a:pt x="95250" y="47625"/>
                </a:cubicBezTo>
                <a:cubicBezTo>
                  <a:pt x="111696" y="47625"/>
                  <a:pt x="125016" y="60945"/>
                  <a:pt x="125016" y="77391"/>
                </a:cubicBezTo>
                <a:cubicBezTo>
                  <a:pt x="125016" y="94952"/>
                  <a:pt x="111621" y="102394"/>
                  <a:pt x="104180" y="105110"/>
                </a:cubicBezTo>
                <a:lnTo>
                  <a:pt x="104180" y="106524"/>
                </a:lnTo>
                <a:cubicBezTo>
                  <a:pt x="104180" y="111472"/>
                  <a:pt x="100199" y="115453"/>
                  <a:pt x="95250" y="115453"/>
                </a:cubicBezTo>
                <a:cubicBezTo>
                  <a:pt x="90301" y="115453"/>
                  <a:pt x="86320" y="111472"/>
                  <a:pt x="86320" y="106524"/>
                </a:cubicBezTo>
                <a:lnTo>
                  <a:pt x="86320" y="103510"/>
                </a:lnTo>
                <a:cubicBezTo>
                  <a:pt x="86320" y="95883"/>
                  <a:pt x="91827" y="90413"/>
                  <a:pt x="97520" y="88553"/>
                </a:cubicBezTo>
                <a:cubicBezTo>
                  <a:pt x="99901" y="87771"/>
                  <a:pt x="102431" y="86506"/>
                  <a:pt x="104291" y="84720"/>
                </a:cubicBezTo>
                <a:cubicBezTo>
                  <a:pt x="105891" y="83158"/>
                  <a:pt x="107156" y="81000"/>
                  <a:pt x="107156" y="77428"/>
                </a:cubicBezTo>
                <a:cubicBezTo>
                  <a:pt x="107156" y="70842"/>
                  <a:pt x="101836" y="65522"/>
                  <a:pt x="95250" y="65522"/>
                </a:cubicBezTo>
                <a:close/>
                <a:moveTo>
                  <a:pt x="83344" y="136922"/>
                </a:moveTo>
                <a:cubicBezTo>
                  <a:pt x="83344" y="130351"/>
                  <a:pt x="88679" y="125016"/>
                  <a:pt x="95250" y="125016"/>
                </a:cubicBezTo>
                <a:cubicBezTo>
                  <a:pt x="101821" y="125016"/>
                  <a:pt x="107156" y="130351"/>
                  <a:pt x="107156" y="136922"/>
                </a:cubicBezTo>
                <a:cubicBezTo>
                  <a:pt x="107156" y="143493"/>
                  <a:pt x="101821" y="148828"/>
                  <a:pt x="95250" y="148828"/>
                </a:cubicBezTo>
                <a:cubicBezTo>
                  <a:pt x="88679" y="148828"/>
                  <a:pt x="83344" y="143493"/>
                  <a:pt x="83344" y="136922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85825" y="3240760"/>
            <a:ext cx="952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ทำไมต้องใช้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33400" y="3583660"/>
            <a:ext cx="533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เมื่ออนาคตมีความไม่แน่นอนสูง ไม่สามารถคาดการณ์ผลลัพธ์ได้ชัดเจน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1000" y="4117060"/>
            <a:ext cx="5562600" cy="876300"/>
          </a:xfrm>
          <a:custGeom>
            <a:avLst/>
            <a:gdLst/>
            <a:ahLst/>
            <a:cxnLst/>
            <a:rect l="l" t="t" r="r" b="b"/>
            <a:pathLst>
              <a:path w="5562600" h="876300">
                <a:moveTo>
                  <a:pt x="76203" y="0"/>
                </a:moveTo>
                <a:lnTo>
                  <a:pt x="5486397" y="0"/>
                </a:lnTo>
                <a:cubicBezTo>
                  <a:pt x="5528483" y="0"/>
                  <a:pt x="5562600" y="34117"/>
                  <a:pt x="5562600" y="76203"/>
                </a:cubicBezTo>
                <a:lnTo>
                  <a:pt x="5562600" y="800097"/>
                </a:lnTo>
                <a:cubicBezTo>
                  <a:pt x="5562600" y="842183"/>
                  <a:pt x="5528483" y="876300"/>
                  <a:pt x="5486397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581025" y="430756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85825" y="4269460"/>
            <a:ext cx="666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3400" y="4612360"/>
            <a:ext cx="533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เลือกความไม่แน่นอนสองประการที่สำคัญที่สุด สร้างฉากทัศน์ 4 แบบ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1000" y="5145760"/>
            <a:ext cx="5562600" cy="876300"/>
          </a:xfrm>
          <a:custGeom>
            <a:avLst/>
            <a:gdLst/>
            <a:ahLst/>
            <a:cxnLst/>
            <a:rect l="l" t="t" r="r" b="b"/>
            <a:pathLst>
              <a:path w="5562600" h="876300">
                <a:moveTo>
                  <a:pt x="76203" y="0"/>
                </a:moveTo>
                <a:lnTo>
                  <a:pt x="5486397" y="0"/>
                </a:lnTo>
                <a:cubicBezTo>
                  <a:pt x="5528483" y="0"/>
                  <a:pt x="5562600" y="34117"/>
                  <a:pt x="5562600" y="76203"/>
                </a:cubicBezTo>
                <a:lnTo>
                  <a:pt x="5562600" y="800097"/>
                </a:lnTo>
                <a:cubicBezTo>
                  <a:pt x="5562600" y="842183"/>
                  <a:pt x="5528483" y="876300"/>
                  <a:pt x="5486397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557213" y="533626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4519" y="85018"/>
                </a:moveTo>
                <a:cubicBezTo>
                  <a:pt x="29468" y="50416"/>
                  <a:pt x="59271" y="23812"/>
                  <a:pt x="95250" y="23812"/>
                </a:cubicBezTo>
                <a:cubicBezTo>
                  <a:pt x="114970" y="23812"/>
                  <a:pt x="132829" y="31812"/>
                  <a:pt x="145777" y="44723"/>
                </a:cubicBezTo>
                <a:cubicBezTo>
                  <a:pt x="145852" y="44797"/>
                  <a:pt x="145926" y="44872"/>
                  <a:pt x="146000" y="44946"/>
                </a:cubicBezTo>
                <a:lnTo>
                  <a:pt x="148828" y="47625"/>
                </a:lnTo>
                <a:lnTo>
                  <a:pt x="131006" y="47625"/>
                </a:lnTo>
                <a:cubicBezTo>
                  <a:pt x="124420" y="47625"/>
                  <a:pt x="119100" y="52946"/>
                  <a:pt x="119100" y="59531"/>
                </a:cubicBezTo>
                <a:cubicBezTo>
                  <a:pt x="119100" y="66117"/>
                  <a:pt x="124420" y="71438"/>
                  <a:pt x="131006" y="71438"/>
                </a:cubicBezTo>
                <a:lnTo>
                  <a:pt x="178631" y="71438"/>
                </a:lnTo>
                <a:cubicBezTo>
                  <a:pt x="185217" y="71438"/>
                  <a:pt x="190537" y="66117"/>
                  <a:pt x="190537" y="59531"/>
                </a:cubicBezTo>
                <a:lnTo>
                  <a:pt x="190537" y="11906"/>
                </a:lnTo>
                <a:cubicBezTo>
                  <a:pt x="190537" y="5321"/>
                  <a:pt x="185217" y="0"/>
                  <a:pt x="178631" y="0"/>
                </a:cubicBezTo>
                <a:cubicBezTo>
                  <a:pt x="172045" y="0"/>
                  <a:pt x="166725" y="5321"/>
                  <a:pt x="166725" y="11906"/>
                </a:cubicBezTo>
                <a:lnTo>
                  <a:pt x="166725" y="31775"/>
                </a:lnTo>
                <a:lnTo>
                  <a:pt x="162520" y="27794"/>
                </a:lnTo>
                <a:cubicBezTo>
                  <a:pt x="145293" y="10641"/>
                  <a:pt x="121481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lose/>
                <a:moveTo>
                  <a:pt x="189533" y="108831"/>
                </a:moveTo>
                <a:cubicBezTo>
                  <a:pt x="190463" y="102319"/>
                  <a:pt x="185924" y="96292"/>
                  <a:pt x="179450" y="95362"/>
                </a:cubicBezTo>
                <a:cubicBezTo>
                  <a:pt x="172975" y="94431"/>
                  <a:pt x="166911" y="98971"/>
                  <a:pt x="165981" y="105445"/>
                </a:cubicBezTo>
                <a:cubicBezTo>
                  <a:pt x="161032" y="140047"/>
                  <a:pt x="131229" y="166650"/>
                  <a:pt x="95250" y="166650"/>
                </a:cubicBezTo>
                <a:cubicBezTo>
                  <a:pt x="75530" y="166650"/>
                  <a:pt x="57671" y="158651"/>
                  <a:pt x="44723" y="145740"/>
                </a:cubicBezTo>
                <a:cubicBezTo>
                  <a:pt x="44648" y="145666"/>
                  <a:pt x="44574" y="145591"/>
                  <a:pt x="44500" y="145517"/>
                </a:cubicBezTo>
                <a:lnTo>
                  <a:pt x="41672" y="142838"/>
                </a:lnTo>
                <a:lnTo>
                  <a:pt x="59494" y="142838"/>
                </a:lnTo>
                <a:cubicBezTo>
                  <a:pt x="66080" y="142838"/>
                  <a:pt x="71400" y="137517"/>
                  <a:pt x="71400" y="130932"/>
                </a:cubicBezTo>
                <a:cubicBezTo>
                  <a:pt x="71400" y="124346"/>
                  <a:pt x="66080" y="119025"/>
                  <a:pt x="59494" y="119025"/>
                </a:cubicBezTo>
                <a:lnTo>
                  <a:pt x="11906" y="119063"/>
                </a:lnTo>
                <a:cubicBezTo>
                  <a:pt x="8744" y="119063"/>
                  <a:pt x="5693" y="120328"/>
                  <a:pt x="3460" y="122597"/>
                </a:cubicBezTo>
                <a:cubicBezTo>
                  <a:pt x="1228" y="124867"/>
                  <a:pt x="-37" y="127881"/>
                  <a:pt x="0" y="131080"/>
                </a:cubicBezTo>
                <a:lnTo>
                  <a:pt x="372" y="178333"/>
                </a:lnTo>
                <a:cubicBezTo>
                  <a:pt x="409" y="184919"/>
                  <a:pt x="5804" y="190202"/>
                  <a:pt x="12390" y="190128"/>
                </a:cubicBezTo>
                <a:cubicBezTo>
                  <a:pt x="18976" y="190054"/>
                  <a:pt x="24259" y="184696"/>
                  <a:pt x="24185" y="178110"/>
                </a:cubicBezTo>
                <a:lnTo>
                  <a:pt x="24036" y="158948"/>
                </a:lnTo>
                <a:lnTo>
                  <a:pt x="28017" y="162706"/>
                </a:lnTo>
                <a:cubicBezTo>
                  <a:pt x="45244" y="179859"/>
                  <a:pt x="69019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85825" y="5298160"/>
            <a:ext cx="619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33400" y="5641060"/>
            <a:ext cx="533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เข้าใจผลกระทบของแต่ละทางเลือกในสถานการณ์ต่างๆ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896100" y="2722072"/>
            <a:ext cx="2095500" cy="1219200"/>
          </a:xfrm>
          <a:custGeom>
            <a:avLst/>
            <a:gdLst/>
            <a:ahLst/>
            <a:cxnLst/>
            <a:rect l="l" t="t" r="r" b="b"/>
            <a:pathLst>
              <a:path w="2095500" h="1219200">
                <a:moveTo>
                  <a:pt x="152400" y="0"/>
                </a:moveTo>
                <a:lnTo>
                  <a:pt x="2095500" y="0"/>
                </a:lnTo>
                <a:lnTo>
                  <a:pt x="2095500" y="1219200"/>
                </a:lnTo>
                <a:lnTo>
                  <a:pt x="0" y="1219200"/>
                </a:ln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124700" y="2924296"/>
            <a:ext cx="1695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Uncertainty A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124700" y="3152775"/>
            <a:ext cx="1724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1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124700" y="3495675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A + High B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9067800" y="2695696"/>
            <a:ext cx="2095500" cy="1219200"/>
          </a:xfrm>
          <a:custGeom>
            <a:avLst/>
            <a:gdLst/>
            <a:ahLst/>
            <a:cxnLst/>
            <a:rect l="l" t="t" r="r" b="b"/>
            <a:pathLst>
              <a:path w="2095500" h="1219200">
                <a:moveTo>
                  <a:pt x="0" y="0"/>
                </a:moveTo>
                <a:lnTo>
                  <a:pt x="1943100" y="0"/>
                </a:lnTo>
                <a:cubicBezTo>
                  <a:pt x="2027212" y="0"/>
                  <a:pt x="2095500" y="68288"/>
                  <a:pt x="2095500" y="152400"/>
                </a:cubicBezTo>
                <a:lnTo>
                  <a:pt x="20955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296400" y="2924296"/>
            <a:ext cx="1695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Uncertainty A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296400" y="3152775"/>
            <a:ext cx="1724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2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296400" y="3495675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A + High B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896100" y="3990975"/>
            <a:ext cx="2095500" cy="1219200"/>
          </a:xfrm>
          <a:custGeom>
            <a:avLst/>
            <a:gdLst/>
            <a:ahLst/>
            <a:cxnLst/>
            <a:rect l="l" t="t" r="r" b="b"/>
            <a:pathLst>
              <a:path w="2095500" h="1219200">
                <a:moveTo>
                  <a:pt x="0" y="0"/>
                </a:moveTo>
                <a:lnTo>
                  <a:pt x="2095500" y="0"/>
                </a:lnTo>
                <a:lnTo>
                  <a:pt x="2095500" y="1219200"/>
                </a:lnTo>
                <a:lnTo>
                  <a:pt x="152400" y="1219200"/>
                </a:lnTo>
                <a:cubicBezTo>
                  <a:pt x="68288" y="1219200"/>
                  <a:pt x="0" y="1150912"/>
                  <a:pt x="0" y="1066800"/>
                </a:cubicBez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124700" y="4219575"/>
            <a:ext cx="1695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Uncertainty A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124700" y="4448054"/>
            <a:ext cx="1724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3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124700" y="4790954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A + Low B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9067800" y="3990975"/>
            <a:ext cx="2095500" cy="1219200"/>
          </a:xfrm>
          <a:custGeom>
            <a:avLst/>
            <a:gdLst/>
            <a:ahLst/>
            <a:cxnLst/>
            <a:rect l="l" t="t" r="r" b="b"/>
            <a:pathLst>
              <a:path w="2095500" h="1219200">
                <a:moveTo>
                  <a:pt x="0" y="0"/>
                </a:moveTo>
                <a:lnTo>
                  <a:pt x="2095500" y="0"/>
                </a:lnTo>
                <a:lnTo>
                  <a:pt x="2095500" y="1066800"/>
                </a:lnTo>
                <a:cubicBezTo>
                  <a:pt x="2095500" y="1150912"/>
                  <a:pt x="2027212" y="1219200"/>
                  <a:pt x="1943100" y="1219200"/>
                </a:cubicBez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9296400" y="4219575"/>
            <a:ext cx="1695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Uncertainty A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296400" y="4448054"/>
            <a:ext cx="1724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4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296400" y="4790954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A + Low B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732520" y="3655695"/>
            <a:ext cx="596265" cy="596265"/>
          </a:xfrm>
          <a:custGeom>
            <a:avLst/>
            <a:gdLst/>
            <a:ahLst/>
            <a:cxnLst/>
            <a:rect l="l" t="t" r="r" b="b"/>
            <a:pathLst>
              <a:path w="596265" h="596265">
                <a:moveTo>
                  <a:pt x="298133" y="0"/>
                </a:moveTo>
                <a:lnTo>
                  <a:pt x="298132" y="0"/>
                </a:lnTo>
                <a:cubicBezTo>
                  <a:pt x="462787" y="0"/>
                  <a:pt x="596265" y="133478"/>
                  <a:pt x="596265" y="298133"/>
                </a:cubicBezTo>
                <a:lnTo>
                  <a:pt x="596265" y="298132"/>
                </a:lnTo>
                <a:cubicBezTo>
                  <a:pt x="596265" y="462787"/>
                  <a:pt x="462787" y="596265"/>
                  <a:pt x="298132" y="596265"/>
                </a:cubicBezTo>
                <a:lnTo>
                  <a:pt x="298133" y="596265"/>
                </a:lnTo>
                <a:cubicBezTo>
                  <a:pt x="133478" y="596265"/>
                  <a:pt x="0" y="462787"/>
                  <a:pt x="0" y="298132"/>
                </a:cubicBezTo>
                <a:lnTo>
                  <a:pt x="0" y="298133"/>
                </a:lnTo>
                <a:cubicBezTo>
                  <a:pt x="0" y="133478"/>
                  <a:pt x="133478" y="0"/>
                  <a:pt x="298132" y="0"/>
                </a:cubicBezTo>
                <a:close/>
              </a:path>
            </a:pathLst>
          </a:custGeom>
          <a:solidFill>
            <a:srgbClr val="FAF9F6"/>
          </a:solidFill>
          <a:ln w="20320">
            <a:solidFill>
              <a:srgbClr val="8B86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814911" y="3800596"/>
            <a:ext cx="428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2x2</a:t>
            </a:r>
            <a:endParaRPr lang="en-US" sz="1600" dirty="0"/>
          </a:p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Matrix</a:t>
            </a:r>
            <a:endParaRPr lang="en-US" sz="1600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1732F91-0E3C-F5C6-062B-C38A9C454396}"/>
              </a:ext>
            </a:extLst>
          </p:cNvPr>
          <p:cNvGrpSpPr/>
          <p:nvPr/>
        </p:nvGrpSpPr>
        <p:grpSpPr>
          <a:xfrm>
            <a:off x="8528625" y="2323485"/>
            <a:ext cx="1057275" cy="228600"/>
            <a:chOff x="8528625" y="2543296"/>
            <a:chExt cx="1057275" cy="228600"/>
          </a:xfrm>
        </p:grpSpPr>
        <p:sp>
          <p:nvSpPr>
            <p:cNvPr id="38" name="Shape 36"/>
            <p:cNvSpPr/>
            <p:nvPr/>
          </p:nvSpPr>
          <p:spPr>
            <a:xfrm>
              <a:off x="8528625" y="2543296"/>
              <a:ext cx="1000125" cy="228600"/>
            </a:xfrm>
            <a:custGeom>
              <a:avLst/>
              <a:gdLst/>
              <a:ahLst/>
              <a:cxnLst/>
              <a:rect l="l" t="t" r="r" b="b"/>
              <a:pathLst>
                <a:path w="1000125" h="228600">
                  <a:moveTo>
                    <a:pt x="114300" y="0"/>
                  </a:moveTo>
                  <a:lnTo>
                    <a:pt x="885825" y="0"/>
                  </a:lnTo>
                  <a:cubicBezTo>
                    <a:pt x="948909" y="0"/>
                    <a:pt x="1000125" y="51216"/>
                    <a:pt x="1000125" y="114300"/>
                  </a:cubicBezTo>
                  <a:lnTo>
                    <a:pt x="1000125" y="114300"/>
                  </a:lnTo>
                  <a:cubicBezTo>
                    <a:pt x="1000125" y="177384"/>
                    <a:pt x="948909" y="228600"/>
                    <a:pt x="885825" y="228600"/>
                  </a:cubicBezTo>
                  <a:lnTo>
                    <a:pt x="114300" y="228600"/>
                  </a:lnTo>
                  <a:cubicBezTo>
                    <a:pt x="51216" y="228600"/>
                    <a:pt x="0" y="177384"/>
                    <a:pt x="0" y="114300"/>
                  </a:cubicBezTo>
                  <a:lnTo>
                    <a:pt x="0" y="114300"/>
                  </a:lnTo>
                  <a:cubicBezTo>
                    <a:pt x="0" y="51216"/>
                    <a:pt x="51216" y="0"/>
                    <a:pt x="114300" y="0"/>
                  </a:cubicBezTo>
                  <a:close/>
                </a:path>
              </a:pathLst>
            </a:custGeom>
            <a:solidFill>
              <a:srgbClr val="8B8680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Text 37"/>
            <p:cNvSpPr/>
            <p:nvPr/>
          </p:nvSpPr>
          <p:spPr>
            <a:xfrm>
              <a:off x="8528625" y="2543296"/>
              <a:ext cx="1057275" cy="228600"/>
            </a:xfrm>
            <a:prstGeom prst="rect">
              <a:avLst/>
            </a:prstGeom>
            <a:noFill/>
            <a:ln/>
          </p:spPr>
          <p:txBody>
            <a:bodyPr wrap="square" lIns="114300" tIns="38100" rIns="114300" bIns="38100" rtlCol="0" anchor="ctr"/>
            <a:lstStyle/>
            <a:p>
              <a:pPr>
                <a:lnSpc>
                  <a:spcPct val="110000"/>
                </a:lnSpc>
              </a:pPr>
              <a:r>
                <a:rPr lang="en-US" sz="900" dirty="0">
                  <a:solidFill>
                    <a:srgbClr val="FFFFFF"/>
                  </a:solidFill>
                  <a:latin typeface="思源宋体" pitchFamily="34" charset="0"/>
                  <a:ea typeface="思源宋体" pitchFamily="34" charset="-122"/>
                  <a:cs typeface="思源宋体" pitchFamily="34" charset="-120"/>
                </a:rPr>
                <a:t>Uncertainty B</a:t>
              </a:r>
              <a:endParaRPr lang="en-US" sz="1600" dirty="0"/>
            </a:p>
          </p:txBody>
        </p:sp>
      </p:grpSp>
      <p:sp>
        <p:nvSpPr>
          <p:cNvPr id="40" name="Shape 38"/>
          <p:cNvSpPr/>
          <p:nvPr/>
        </p:nvSpPr>
        <p:spPr>
          <a:xfrm rot="16200000">
            <a:off x="6145604" y="3923846"/>
            <a:ext cx="1009650" cy="228600"/>
          </a:xfrm>
          <a:custGeom>
            <a:avLst/>
            <a:gdLst/>
            <a:ahLst/>
            <a:cxnLst/>
            <a:rect l="l" t="t" r="r" b="b"/>
            <a:pathLst>
              <a:path w="1009650" h="228600">
                <a:moveTo>
                  <a:pt x="114300" y="0"/>
                </a:moveTo>
                <a:lnTo>
                  <a:pt x="895350" y="0"/>
                </a:lnTo>
                <a:cubicBezTo>
                  <a:pt x="958434" y="0"/>
                  <a:pt x="1009650" y="51216"/>
                  <a:pt x="1009650" y="114300"/>
                </a:cubicBezTo>
                <a:lnTo>
                  <a:pt x="1009650" y="114300"/>
                </a:lnTo>
                <a:cubicBezTo>
                  <a:pt x="1009650" y="177384"/>
                  <a:pt x="958434" y="228600"/>
                  <a:pt x="89535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 rot="16200000">
            <a:off x="6101644" y="3923846"/>
            <a:ext cx="1066800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Uncertainty 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CASE STUDY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Planning: ตัวอย่าง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127635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ความไม่แน่นอนหลัก: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งบประมาณ (สูง/ต่ำ) × การยอมรับจากประชาชน (สูง/ต่ำ)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695450"/>
            <a:ext cx="5638800" cy="2095500"/>
          </a:xfrm>
          <a:custGeom>
            <a:avLst/>
            <a:gdLst/>
            <a:ahLst/>
            <a:cxnLst/>
            <a:rect l="l" t="t" r="r" b="b"/>
            <a:pathLst>
              <a:path w="5638800" h="2095500">
                <a:moveTo>
                  <a:pt x="114310" y="0"/>
                </a:moveTo>
                <a:lnTo>
                  <a:pt x="5524490" y="0"/>
                </a:lnTo>
                <a:cubicBezTo>
                  <a:pt x="5587622" y="0"/>
                  <a:pt x="5638800" y="51178"/>
                  <a:pt x="5638800" y="114310"/>
                </a:cubicBezTo>
                <a:lnTo>
                  <a:pt x="5638800" y="1981190"/>
                </a:lnTo>
                <a:cubicBezTo>
                  <a:pt x="5638800" y="2044322"/>
                  <a:pt x="5587622" y="2095500"/>
                  <a:pt x="5524490" y="2095500"/>
                </a:cubicBezTo>
                <a:lnTo>
                  <a:pt x="114310" y="2095500"/>
                </a:lnTo>
                <a:cubicBezTo>
                  <a:pt x="51178" y="2095500"/>
                  <a:pt x="0" y="2044322"/>
                  <a:pt x="0" y="1981190"/>
                </a:cubicBezTo>
                <a:lnTo>
                  <a:pt x="0" y="114310"/>
                </a:lnTo>
                <a:cubicBezTo>
                  <a:pt x="0" y="51220"/>
                  <a:pt x="51220" y="0"/>
                  <a:pt x="114310" y="0"/>
                </a:cubicBezTo>
                <a:close/>
              </a:path>
            </a:pathLst>
          </a:custGeom>
          <a:solidFill>
            <a:srgbClr val="8B8680">
              <a:alpha val="12157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71500" y="18859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17113" y="196215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66800" y="1943100"/>
            <a:ext cx="866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Best Case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238125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งบประมาณ: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สูง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1500" y="264795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การยอมรับ: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สูง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1500" y="2952750"/>
            <a:ext cx="5257800" cy="647700"/>
          </a:xfrm>
          <a:custGeom>
            <a:avLst/>
            <a:gdLst/>
            <a:ahLst/>
            <a:cxnLst/>
            <a:rect l="l" t="t" r="r" b="b"/>
            <a:pathLst>
              <a:path w="5257800" h="647700">
                <a:moveTo>
                  <a:pt x="76202" y="0"/>
                </a:moveTo>
                <a:lnTo>
                  <a:pt x="5181598" y="0"/>
                </a:lnTo>
                <a:cubicBezTo>
                  <a:pt x="5223683" y="0"/>
                  <a:pt x="5257800" y="34117"/>
                  <a:pt x="5257800" y="76202"/>
                </a:cubicBezTo>
                <a:lnTo>
                  <a:pt x="5257800" y="571498"/>
                </a:lnTo>
                <a:cubicBezTo>
                  <a:pt x="5257800" y="613583"/>
                  <a:pt x="5223683" y="647700"/>
                  <a:pt x="51815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85800" y="306705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ผลกระทบต่อ Option A: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5800" y="329565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สามารถดำเนินการได้เต็มรูปแบบ ผลลัพธ์สูงสุด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72200" y="1695450"/>
            <a:ext cx="5638800" cy="2095500"/>
          </a:xfrm>
          <a:custGeom>
            <a:avLst/>
            <a:gdLst/>
            <a:ahLst/>
            <a:cxnLst/>
            <a:rect l="l" t="t" r="r" b="b"/>
            <a:pathLst>
              <a:path w="5638800" h="2095500">
                <a:moveTo>
                  <a:pt x="114310" y="0"/>
                </a:moveTo>
                <a:lnTo>
                  <a:pt x="5524490" y="0"/>
                </a:lnTo>
                <a:cubicBezTo>
                  <a:pt x="5587622" y="0"/>
                  <a:pt x="5638800" y="51178"/>
                  <a:pt x="5638800" y="114310"/>
                </a:cubicBezTo>
                <a:lnTo>
                  <a:pt x="5638800" y="1981190"/>
                </a:lnTo>
                <a:cubicBezTo>
                  <a:pt x="5638800" y="2044322"/>
                  <a:pt x="5587622" y="2095500"/>
                  <a:pt x="5524490" y="2095500"/>
                </a:cubicBezTo>
                <a:lnTo>
                  <a:pt x="114310" y="2095500"/>
                </a:lnTo>
                <a:cubicBezTo>
                  <a:pt x="51178" y="2095500"/>
                  <a:pt x="0" y="2044322"/>
                  <a:pt x="0" y="1981190"/>
                </a:cubicBezTo>
                <a:lnTo>
                  <a:pt x="0" y="114310"/>
                </a:lnTo>
                <a:cubicBezTo>
                  <a:pt x="0" y="51220"/>
                  <a:pt x="51220" y="0"/>
                  <a:pt x="114310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6362700" y="18859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508314" y="196215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858000" y="1943100"/>
            <a:ext cx="129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Resource Rich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362700" y="238125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งบประมาณ: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สูง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362700" y="264795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การยอมรับ: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ต่ำ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362700" y="2952750"/>
            <a:ext cx="5257800" cy="647700"/>
          </a:xfrm>
          <a:custGeom>
            <a:avLst/>
            <a:gdLst/>
            <a:ahLst/>
            <a:cxnLst/>
            <a:rect l="l" t="t" r="r" b="b"/>
            <a:pathLst>
              <a:path w="5257800" h="647700">
                <a:moveTo>
                  <a:pt x="76202" y="0"/>
                </a:moveTo>
                <a:lnTo>
                  <a:pt x="5181598" y="0"/>
                </a:lnTo>
                <a:cubicBezTo>
                  <a:pt x="5223683" y="0"/>
                  <a:pt x="5257800" y="34117"/>
                  <a:pt x="5257800" y="76202"/>
                </a:cubicBezTo>
                <a:lnTo>
                  <a:pt x="5257800" y="571498"/>
                </a:lnTo>
                <a:cubicBezTo>
                  <a:pt x="5257800" y="613583"/>
                  <a:pt x="5223683" y="647700"/>
                  <a:pt x="51815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477000" y="306705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ผลกระทบต่อ Option A: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77000" y="329565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ต้องใช้งบประมาณสื่อสารเพิ่มเติม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1000" y="3943350"/>
            <a:ext cx="5638800" cy="2095500"/>
          </a:xfrm>
          <a:custGeom>
            <a:avLst/>
            <a:gdLst/>
            <a:ahLst/>
            <a:cxnLst/>
            <a:rect l="l" t="t" r="r" b="b"/>
            <a:pathLst>
              <a:path w="5638800" h="2095500">
                <a:moveTo>
                  <a:pt x="114310" y="0"/>
                </a:moveTo>
                <a:lnTo>
                  <a:pt x="5524490" y="0"/>
                </a:lnTo>
                <a:cubicBezTo>
                  <a:pt x="5587622" y="0"/>
                  <a:pt x="5638800" y="51178"/>
                  <a:pt x="5638800" y="114310"/>
                </a:cubicBezTo>
                <a:lnTo>
                  <a:pt x="5638800" y="1981190"/>
                </a:lnTo>
                <a:cubicBezTo>
                  <a:pt x="5638800" y="2044322"/>
                  <a:pt x="5587622" y="2095500"/>
                  <a:pt x="5524490" y="2095500"/>
                </a:cubicBezTo>
                <a:lnTo>
                  <a:pt x="114310" y="2095500"/>
                </a:lnTo>
                <a:cubicBezTo>
                  <a:pt x="51178" y="2095500"/>
                  <a:pt x="0" y="2044322"/>
                  <a:pt x="0" y="1981190"/>
                </a:cubicBezTo>
                <a:lnTo>
                  <a:pt x="0" y="114310"/>
                </a:lnTo>
                <a:cubicBezTo>
                  <a:pt x="0" y="51220"/>
                  <a:pt x="51220" y="0"/>
                  <a:pt x="114310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571500" y="41338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717113" y="421005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66800" y="4191000"/>
            <a:ext cx="119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Support Rich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71500" y="462915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งบประมาณ: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ต่ำ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71500" y="489585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การยอมรับ: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สูง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71500" y="5200650"/>
            <a:ext cx="5257800" cy="647700"/>
          </a:xfrm>
          <a:custGeom>
            <a:avLst/>
            <a:gdLst/>
            <a:ahLst/>
            <a:cxnLst/>
            <a:rect l="l" t="t" r="r" b="b"/>
            <a:pathLst>
              <a:path w="5257800" h="647700">
                <a:moveTo>
                  <a:pt x="76202" y="0"/>
                </a:moveTo>
                <a:lnTo>
                  <a:pt x="5181598" y="0"/>
                </a:lnTo>
                <a:cubicBezTo>
                  <a:pt x="5223683" y="0"/>
                  <a:pt x="5257800" y="34117"/>
                  <a:pt x="5257800" y="76202"/>
                </a:cubicBezTo>
                <a:lnTo>
                  <a:pt x="5257800" y="571498"/>
                </a:lnTo>
                <a:cubicBezTo>
                  <a:pt x="5257800" y="613583"/>
                  <a:pt x="5223683" y="647700"/>
                  <a:pt x="51815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85800" y="531495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ผลกระทบต่อ Option A: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85800" y="554355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ต้องปรับลดขอบเขตหรือหาแหล่งทุนเพิ่ม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72200" y="3943350"/>
            <a:ext cx="5638800" cy="2095500"/>
          </a:xfrm>
          <a:custGeom>
            <a:avLst/>
            <a:gdLst/>
            <a:ahLst/>
            <a:cxnLst/>
            <a:rect l="l" t="t" r="r" b="b"/>
            <a:pathLst>
              <a:path w="5638800" h="2095500">
                <a:moveTo>
                  <a:pt x="114310" y="0"/>
                </a:moveTo>
                <a:lnTo>
                  <a:pt x="5524490" y="0"/>
                </a:lnTo>
                <a:cubicBezTo>
                  <a:pt x="5587622" y="0"/>
                  <a:pt x="5638800" y="51178"/>
                  <a:pt x="5638800" y="114310"/>
                </a:cubicBezTo>
                <a:lnTo>
                  <a:pt x="5638800" y="1981190"/>
                </a:lnTo>
                <a:cubicBezTo>
                  <a:pt x="5638800" y="2044322"/>
                  <a:pt x="5587622" y="2095500"/>
                  <a:pt x="5524490" y="2095500"/>
                </a:cubicBezTo>
                <a:lnTo>
                  <a:pt x="114310" y="2095500"/>
                </a:lnTo>
                <a:cubicBezTo>
                  <a:pt x="51178" y="2095500"/>
                  <a:pt x="0" y="2044322"/>
                  <a:pt x="0" y="1981190"/>
                </a:cubicBezTo>
                <a:lnTo>
                  <a:pt x="0" y="114310"/>
                </a:lnTo>
                <a:cubicBezTo>
                  <a:pt x="0" y="51220"/>
                  <a:pt x="51220" y="0"/>
                  <a:pt x="114310" y="0"/>
                </a:cubicBezTo>
                <a:close/>
              </a:path>
            </a:pathLst>
          </a:custGeom>
          <a:solidFill>
            <a:srgbClr val="8B8680">
              <a:alpha val="12157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362700" y="41338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508314" y="421005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858000" y="4191000"/>
            <a:ext cx="102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Worst Case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62700" y="462915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งบประมาณ: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ต่ำ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62700" y="4895850"/>
            <a:ext cx="532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การยอมรับ: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ต่ำ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2700" y="5200650"/>
            <a:ext cx="5257800" cy="647700"/>
          </a:xfrm>
          <a:custGeom>
            <a:avLst/>
            <a:gdLst/>
            <a:ahLst/>
            <a:cxnLst/>
            <a:rect l="l" t="t" r="r" b="b"/>
            <a:pathLst>
              <a:path w="5257800" h="647700">
                <a:moveTo>
                  <a:pt x="76202" y="0"/>
                </a:moveTo>
                <a:lnTo>
                  <a:pt x="5181598" y="0"/>
                </a:lnTo>
                <a:cubicBezTo>
                  <a:pt x="5223683" y="0"/>
                  <a:pt x="5257800" y="34117"/>
                  <a:pt x="5257800" y="76202"/>
                </a:cubicBezTo>
                <a:lnTo>
                  <a:pt x="5257800" y="571498"/>
                </a:lnTo>
                <a:cubicBezTo>
                  <a:pt x="5257800" y="613583"/>
                  <a:pt x="5223683" y="647700"/>
                  <a:pt x="51815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477000" y="531495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ผลกระทบต่อ Option A: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77000" y="5543550"/>
            <a:ext cx="509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อาจต้องเลื่อนการดำเนินการหรือเปลี่ยนแผน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81000" y="6156960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419100" y="6320796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28650" y="6275068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การนำไปใช้:</a:t>
            </a:r>
            <a:r>
              <a:rPr lang="en-US" sz="12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วิเคราะห์แต่ละทางเลือกในทุกฉากทัศน์เพื่อดูความยืดหยุ่นและความเสี่ยง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INTEGRATION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ผสานเครื่องมือ: MCDA + Scenario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1984772"/>
            <a:ext cx="567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การผสานเครื่องมือเพื่อวิเคราะห์รอบด้าน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2403751"/>
            <a:ext cx="56483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 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กับ 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Planning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ร่วมกันเพื่อดูผลลัพธ์ในสถานการณ์ต่างๆ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2910957"/>
            <a:ext cx="5562600" cy="3009900"/>
          </a:xfrm>
          <a:custGeom>
            <a:avLst/>
            <a:gdLst/>
            <a:ahLst/>
            <a:cxnLst/>
            <a:rect l="l" t="t" r="r" b="b"/>
            <a:pathLst>
              <a:path w="5562600" h="3009900">
                <a:moveTo>
                  <a:pt x="114286" y="0"/>
                </a:moveTo>
                <a:lnTo>
                  <a:pt x="5448314" y="0"/>
                </a:lnTo>
                <a:cubicBezTo>
                  <a:pt x="5511432" y="0"/>
                  <a:pt x="5562600" y="51168"/>
                  <a:pt x="5562600" y="114286"/>
                </a:cubicBezTo>
                <a:lnTo>
                  <a:pt x="5562600" y="2895614"/>
                </a:lnTo>
                <a:cubicBezTo>
                  <a:pt x="5562600" y="2958732"/>
                  <a:pt x="5511432" y="3009900"/>
                  <a:pt x="5448314" y="3009900"/>
                </a:cubicBezTo>
                <a:lnTo>
                  <a:pt x="114286" y="3009900"/>
                </a:lnTo>
                <a:cubicBezTo>
                  <a:pt x="51168" y="3009900"/>
                  <a:pt x="0" y="2958732"/>
                  <a:pt x="0" y="2895614"/>
                </a:cubicBezTo>
                <a:lnTo>
                  <a:pt x="0" y="114286"/>
                </a:lnTo>
                <a:cubicBezTo>
                  <a:pt x="0" y="51168"/>
                  <a:pt x="51168" y="0"/>
                  <a:pt x="114286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609600" y="3139557"/>
            <a:ext cx="519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ขั้นตอนการผสาน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600" y="355865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55213" y="3634857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43000" y="3558657"/>
            <a:ext cx="2876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สร้าง Scenario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43000" y="3787257"/>
            <a:ext cx="2867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กำหนดฉากทัศน์ที่เป็นไปได้จากความไม่แน่นอนหลัก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9600" y="413015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55213" y="4206357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43000" y="4130157"/>
            <a:ext cx="2924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ทำ MCDA ในแต่ละ Scenario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43000" y="4358757"/>
            <a:ext cx="2914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ประเมินทางเลือกด้วยเกณฑ์เดียวกันในทุกสถานการณ์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9600" y="470165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755213" y="4777857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43000" y="4701657"/>
            <a:ext cx="2343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เปรียบเทียบผลลัพธ์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43000" y="4930257"/>
            <a:ext cx="2333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ดูว่าทางเลือกใดมีผลดีในหลายสถานการณ์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09600" y="527315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755213" y="5349357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43000" y="5273157"/>
            <a:ext cx="2628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เลือกทางเลือกที่ยืดหยุ่นที่สุด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43000" y="5501757"/>
            <a:ext cx="2619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ทางเลือกที่ดีในหลาย scenario มีความเสี่ยงต่ำ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48400" y="1876425"/>
            <a:ext cx="5562600" cy="4152900"/>
          </a:xfrm>
          <a:custGeom>
            <a:avLst/>
            <a:gdLst/>
            <a:ahLst/>
            <a:cxnLst/>
            <a:rect l="l" t="t" r="r" b="b"/>
            <a:pathLst>
              <a:path w="5562600" h="4152900">
                <a:moveTo>
                  <a:pt x="114288" y="0"/>
                </a:moveTo>
                <a:lnTo>
                  <a:pt x="5448312" y="0"/>
                </a:lnTo>
                <a:cubicBezTo>
                  <a:pt x="5511432" y="0"/>
                  <a:pt x="5562600" y="51168"/>
                  <a:pt x="5562600" y="114288"/>
                </a:cubicBezTo>
                <a:lnTo>
                  <a:pt x="5562600" y="4038612"/>
                </a:lnTo>
                <a:cubicBezTo>
                  <a:pt x="5562600" y="4101732"/>
                  <a:pt x="5511432" y="4152900"/>
                  <a:pt x="5448312" y="4152900"/>
                </a:cubicBezTo>
                <a:lnTo>
                  <a:pt x="114288" y="4152900"/>
                </a:lnTo>
                <a:cubicBezTo>
                  <a:pt x="51168" y="4152900"/>
                  <a:pt x="0" y="4101732"/>
                  <a:pt x="0" y="4038612"/>
                </a:cubicBezTo>
                <a:lnTo>
                  <a:pt x="0" y="114288"/>
                </a:lnTo>
                <a:cubicBezTo>
                  <a:pt x="0" y="51211"/>
                  <a:pt x="51211" y="0"/>
                  <a:pt x="114288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477000" y="2105025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ผล MCDA ในแต่ละ Scenario</a:t>
            </a:r>
            <a:endParaRPr lang="en-US" sz="1600" dirty="0"/>
          </a:p>
        </p:txBody>
      </p:sp>
      <p:graphicFrame>
        <p:nvGraphicFramePr>
          <p:cNvPr id="2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477000" y="2524125"/>
          <a:ext cx="5105400" cy="2590800"/>
        </p:xfrm>
        <a:graphic>
          <a:graphicData uri="http://schemas.openxmlformats.org/drawingml/2006/table">
            <a:tbl>
              <a:tblPr/>
              <a:tblGrid>
                <a:gridCol w="163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2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Scenario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A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B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C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Best Case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8.5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7.8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Resource Rich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8.0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Support Rich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7.2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6.8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Worst Case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5.5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ค่าเฉลี่ย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7.55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C4B7A6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6.25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7.03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8" name="Shape 25"/>
          <p:cNvSpPr/>
          <p:nvPr/>
        </p:nvSpPr>
        <p:spPr>
          <a:xfrm>
            <a:off x="6477000" y="5267325"/>
            <a:ext cx="5105400" cy="533400"/>
          </a:xfrm>
          <a:custGeom>
            <a:avLst/>
            <a:gdLst/>
            <a:ahLst/>
            <a:cxnLst/>
            <a:rect l="l" t="t" r="r" b="b"/>
            <a:pathLst>
              <a:path w="5105400" h="533400">
                <a:moveTo>
                  <a:pt x="76202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457198"/>
                </a:lnTo>
                <a:cubicBezTo>
                  <a:pt x="5105400" y="499283"/>
                  <a:pt x="5071283" y="533400"/>
                  <a:pt x="5029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6"/>
          <p:cNvSpPr/>
          <p:nvPr/>
        </p:nvSpPr>
        <p:spPr>
          <a:xfrm>
            <a:off x="6648450" y="546544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2952" y="0"/>
                </a:moveTo>
                <a:lnTo>
                  <a:pt x="109627" y="0"/>
                </a:lnTo>
                <a:cubicBezTo>
                  <a:pt x="117515" y="0"/>
                  <a:pt x="123944" y="6489"/>
                  <a:pt x="123646" y="14347"/>
                </a:cubicBezTo>
                <a:cubicBezTo>
                  <a:pt x="123587" y="15925"/>
                  <a:pt x="123527" y="17502"/>
                  <a:pt x="123438" y="19050"/>
                </a:cubicBezTo>
                <a:lnTo>
                  <a:pt x="138202" y="19050"/>
                </a:lnTo>
                <a:cubicBezTo>
                  <a:pt x="145971" y="19050"/>
                  <a:pt x="152817" y="25479"/>
                  <a:pt x="152221" y="33873"/>
                </a:cubicBezTo>
                <a:cubicBezTo>
                  <a:pt x="149989" y="64740"/>
                  <a:pt x="134213" y="81707"/>
                  <a:pt x="117098" y="90577"/>
                </a:cubicBezTo>
                <a:cubicBezTo>
                  <a:pt x="112395" y="93018"/>
                  <a:pt x="107603" y="94833"/>
                  <a:pt x="103049" y="96173"/>
                </a:cubicBezTo>
                <a:cubicBezTo>
                  <a:pt x="97036" y="104686"/>
                  <a:pt x="90785" y="109180"/>
                  <a:pt x="85814" y="111591"/>
                </a:cubicBezTo>
                <a:lnTo>
                  <a:pt x="85814" y="133350"/>
                </a:lnTo>
                <a:lnTo>
                  <a:pt x="104864" y="133350"/>
                </a:lnTo>
                <a:cubicBezTo>
                  <a:pt x="110133" y="133350"/>
                  <a:pt x="114389" y="137606"/>
                  <a:pt x="114389" y="142875"/>
                </a:cubicBezTo>
                <a:cubicBezTo>
                  <a:pt x="114389" y="148144"/>
                  <a:pt x="110133" y="152400"/>
                  <a:pt x="104864" y="152400"/>
                </a:cubicBezTo>
                <a:lnTo>
                  <a:pt x="47714" y="152400"/>
                </a:lnTo>
                <a:cubicBezTo>
                  <a:pt x="42446" y="152400"/>
                  <a:pt x="38189" y="148144"/>
                  <a:pt x="38189" y="142875"/>
                </a:cubicBezTo>
                <a:cubicBezTo>
                  <a:pt x="38189" y="137606"/>
                  <a:pt x="42446" y="133350"/>
                  <a:pt x="47714" y="133350"/>
                </a:cubicBezTo>
                <a:lnTo>
                  <a:pt x="66764" y="133350"/>
                </a:lnTo>
                <a:lnTo>
                  <a:pt x="66764" y="111591"/>
                </a:lnTo>
                <a:cubicBezTo>
                  <a:pt x="62002" y="109299"/>
                  <a:pt x="56078" y="105043"/>
                  <a:pt x="50304" y="97215"/>
                </a:cubicBezTo>
                <a:cubicBezTo>
                  <a:pt x="44827" y="95786"/>
                  <a:pt x="38874" y="93613"/>
                  <a:pt x="33070" y="90339"/>
                </a:cubicBezTo>
                <a:cubicBezTo>
                  <a:pt x="16966" y="81320"/>
                  <a:pt x="2441" y="64324"/>
                  <a:pt x="357" y="33814"/>
                </a:cubicBezTo>
                <a:cubicBezTo>
                  <a:pt x="-208" y="25450"/>
                  <a:pt x="6608" y="19020"/>
                  <a:pt x="14377" y="19020"/>
                </a:cubicBezTo>
                <a:lnTo>
                  <a:pt x="29141" y="19020"/>
                </a:lnTo>
                <a:cubicBezTo>
                  <a:pt x="29051" y="17472"/>
                  <a:pt x="28992" y="15925"/>
                  <a:pt x="28932" y="14317"/>
                </a:cubicBezTo>
                <a:cubicBezTo>
                  <a:pt x="28635" y="6429"/>
                  <a:pt x="35064" y="-30"/>
                  <a:pt x="42952" y="-30"/>
                </a:cubicBezTo>
                <a:close/>
                <a:moveTo>
                  <a:pt x="30212" y="33338"/>
                </a:moveTo>
                <a:lnTo>
                  <a:pt x="14615" y="33338"/>
                </a:lnTo>
                <a:cubicBezTo>
                  <a:pt x="16460" y="58549"/>
                  <a:pt x="28039" y="71170"/>
                  <a:pt x="39975" y="77867"/>
                </a:cubicBezTo>
                <a:cubicBezTo>
                  <a:pt x="35689" y="66764"/>
                  <a:pt x="32147" y="52268"/>
                  <a:pt x="30212" y="33338"/>
                </a:cubicBezTo>
                <a:close/>
                <a:moveTo>
                  <a:pt x="113109" y="76438"/>
                </a:moveTo>
                <a:cubicBezTo>
                  <a:pt x="125164" y="69354"/>
                  <a:pt x="136059" y="56763"/>
                  <a:pt x="137904" y="33338"/>
                </a:cubicBezTo>
                <a:lnTo>
                  <a:pt x="122337" y="33338"/>
                </a:lnTo>
                <a:cubicBezTo>
                  <a:pt x="120491" y="51465"/>
                  <a:pt x="117157" y="65544"/>
                  <a:pt x="113109" y="764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6877050" y="5419725"/>
            <a:ext cx="4629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ผลลัพธ์:</a:t>
            </a:r>
            <a:r>
              <a:rPr lang="en-US" sz="12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Option A ดีที่สุดในทุก scenario = มีความยืดหยุ่นสูง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716" y="375716"/>
            <a:ext cx="11506317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kern="0" spc="207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POLITICAL DIMENSION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5716" y="638718"/>
            <a:ext cx="11609639" cy="3757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63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Feasibility &amp; Political Economy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5716" y="1164721"/>
            <a:ext cx="563575" cy="18786"/>
          </a:xfrm>
          <a:custGeom>
            <a:avLst/>
            <a:gdLst/>
            <a:ahLst/>
            <a:cxnLst/>
            <a:rect l="l" t="t" r="r" b="b"/>
            <a:pathLst>
              <a:path w="563575" h="18786">
                <a:moveTo>
                  <a:pt x="0" y="0"/>
                </a:moveTo>
                <a:lnTo>
                  <a:pt x="563575" y="0"/>
                </a:lnTo>
                <a:lnTo>
                  <a:pt x="563575" y="18786"/>
                </a:lnTo>
                <a:lnTo>
                  <a:pt x="0" y="18786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75716" y="1885627"/>
            <a:ext cx="5682712" cy="3005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5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เพิ่มมิติการเมืองในการตัดสินใจ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75716" y="2298796"/>
            <a:ext cx="5654533" cy="554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1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ความเป็นไปได้ทางการเมือง</a:t>
            </a:r>
            <a:r>
              <a:rPr lang="en-US" sz="133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สำคัญเท่ากับหลักฐานเชิงวิชาการ ทางเลือกที่ดีที่สุดตาม MCDA อาจไม่สามารถดำเนินการได้จริง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5716" y="3073711"/>
            <a:ext cx="5569997" cy="1578009"/>
          </a:xfrm>
          <a:custGeom>
            <a:avLst/>
            <a:gdLst/>
            <a:ahLst/>
            <a:cxnLst/>
            <a:rect l="l" t="t" r="r" b="b"/>
            <a:pathLst>
              <a:path w="5569997" h="1578009">
                <a:moveTo>
                  <a:pt x="75145" y="0"/>
                </a:moveTo>
                <a:lnTo>
                  <a:pt x="5494852" y="0"/>
                </a:lnTo>
                <a:cubicBezTo>
                  <a:pt x="5536353" y="0"/>
                  <a:pt x="5569997" y="33643"/>
                  <a:pt x="5569997" y="75145"/>
                </a:cubicBezTo>
                <a:lnTo>
                  <a:pt x="5569997" y="1502864"/>
                </a:lnTo>
                <a:cubicBezTo>
                  <a:pt x="5569997" y="1544366"/>
                  <a:pt x="5536353" y="1578009"/>
                  <a:pt x="5494852" y="1578009"/>
                </a:cubicBezTo>
                <a:lnTo>
                  <a:pt x="75145" y="1578009"/>
                </a:lnTo>
                <a:cubicBezTo>
                  <a:pt x="33671" y="1578009"/>
                  <a:pt x="0" y="1544338"/>
                  <a:pt x="0" y="1502864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87057" y="3299141"/>
            <a:ext cx="187858" cy="187858"/>
          </a:xfrm>
          <a:custGeom>
            <a:avLst/>
            <a:gdLst/>
            <a:ahLst/>
            <a:cxnLst/>
            <a:rect l="l" t="t" r="r" b="b"/>
            <a:pathLst>
              <a:path w="187858" h="187858">
                <a:moveTo>
                  <a:pt x="87582" y="1871"/>
                </a:moveTo>
                <a:cubicBezTo>
                  <a:pt x="91434" y="-624"/>
                  <a:pt x="96424" y="-624"/>
                  <a:pt x="100277" y="1871"/>
                </a:cubicBezTo>
                <a:lnTo>
                  <a:pt x="182465" y="54706"/>
                </a:lnTo>
                <a:cubicBezTo>
                  <a:pt x="186831" y="57532"/>
                  <a:pt x="188849" y="62888"/>
                  <a:pt x="187381" y="67878"/>
                </a:cubicBezTo>
                <a:cubicBezTo>
                  <a:pt x="185914" y="72868"/>
                  <a:pt x="181327" y="76317"/>
                  <a:pt x="176117" y="76317"/>
                </a:cubicBezTo>
                <a:lnTo>
                  <a:pt x="164376" y="76317"/>
                </a:lnTo>
                <a:lnTo>
                  <a:pt x="164376" y="152635"/>
                </a:lnTo>
                <a:lnTo>
                  <a:pt x="183162" y="166724"/>
                </a:lnTo>
                <a:cubicBezTo>
                  <a:pt x="186134" y="168926"/>
                  <a:pt x="187858" y="172411"/>
                  <a:pt x="187858" y="176117"/>
                </a:cubicBezTo>
                <a:cubicBezTo>
                  <a:pt x="187858" y="182611"/>
                  <a:pt x="182611" y="187858"/>
                  <a:pt x="176117" y="187858"/>
                </a:cubicBezTo>
                <a:lnTo>
                  <a:pt x="11741" y="187858"/>
                </a:lnTo>
                <a:cubicBezTo>
                  <a:pt x="5247" y="187858"/>
                  <a:pt x="0" y="182611"/>
                  <a:pt x="0" y="176117"/>
                </a:cubicBezTo>
                <a:cubicBezTo>
                  <a:pt x="0" y="172411"/>
                  <a:pt x="1724" y="168926"/>
                  <a:pt x="4696" y="166724"/>
                </a:cubicBezTo>
                <a:lnTo>
                  <a:pt x="23482" y="152635"/>
                </a:lnTo>
                <a:lnTo>
                  <a:pt x="23482" y="152635"/>
                </a:lnTo>
                <a:lnTo>
                  <a:pt x="23482" y="76317"/>
                </a:lnTo>
                <a:lnTo>
                  <a:pt x="11741" y="76317"/>
                </a:lnTo>
                <a:cubicBezTo>
                  <a:pt x="6531" y="76317"/>
                  <a:pt x="1945" y="72868"/>
                  <a:pt x="477" y="67878"/>
                </a:cubicBezTo>
                <a:cubicBezTo>
                  <a:pt x="-991" y="62888"/>
                  <a:pt x="1027" y="57495"/>
                  <a:pt x="5394" y="54706"/>
                </a:cubicBezTo>
                <a:lnTo>
                  <a:pt x="87582" y="1871"/>
                </a:lnTo>
                <a:close/>
                <a:moveTo>
                  <a:pt x="123282" y="76317"/>
                </a:moveTo>
                <a:lnTo>
                  <a:pt x="123282" y="152635"/>
                </a:lnTo>
                <a:lnTo>
                  <a:pt x="146764" y="152635"/>
                </a:lnTo>
                <a:lnTo>
                  <a:pt x="146764" y="76317"/>
                </a:lnTo>
                <a:lnTo>
                  <a:pt x="123282" y="76317"/>
                </a:lnTo>
                <a:close/>
                <a:moveTo>
                  <a:pt x="82188" y="152635"/>
                </a:moveTo>
                <a:lnTo>
                  <a:pt x="105670" y="152635"/>
                </a:lnTo>
                <a:lnTo>
                  <a:pt x="105670" y="76317"/>
                </a:lnTo>
                <a:lnTo>
                  <a:pt x="82188" y="76317"/>
                </a:lnTo>
                <a:lnTo>
                  <a:pt x="82188" y="152635"/>
                </a:lnTo>
                <a:close/>
                <a:moveTo>
                  <a:pt x="41094" y="76317"/>
                </a:moveTo>
                <a:lnTo>
                  <a:pt x="41094" y="152635"/>
                </a:lnTo>
                <a:lnTo>
                  <a:pt x="64576" y="152635"/>
                </a:lnTo>
                <a:lnTo>
                  <a:pt x="64576" y="76317"/>
                </a:lnTo>
                <a:lnTo>
                  <a:pt x="41094" y="76317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11112" y="3261570"/>
            <a:ext cx="1671938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Political Feasibility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0579" y="3674858"/>
            <a:ext cx="115063" cy="131501"/>
          </a:xfrm>
          <a:custGeom>
            <a:avLst/>
            <a:gdLst/>
            <a:ahLst/>
            <a:cxnLst/>
            <a:rect l="l" t="t" r="r" b="b"/>
            <a:pathLst>
              <a:path w="115063" h="131501">
                <a:moveTo>
                  <a:pt x="111673" y="18004"/>
                </a:moveTo>
                <a:cubicBezTo>
                  <a:pt x="115346" y="20675"/>
                  <a:pt x="116168" y="25812"/>
                  <a:pt x="113496" y="29485"/>
                </a:cubicBezTo>
                <a:lnTo>
                  <a:pt x="47746" y="119892"/>
                </a:lnTo>
                <a:cubicBezTo>
                  <a:pt x="46333" y="121844"/>
                  <a:pt x="44150" y="123051"/>
                  <a:pt x="41736" y="123256"/>
                </a:cubicBezTo>
                <a:cubicBezTo>
                  <a:pt x="39322" y="123462"/>
                  <a:pt x="36985" y="122563"/>
                  <a:pt x="35289" y="120868"/>
                </a:cubicBezTo>
                <a:lnTo>
                  <a:pt x="2414" y="87993"/>
                </a:lnTo>
                <a:cubicBezTo>
                  <a:pt x="-796" y="84782"/>
                  <a:pt x="-796" y="79568"/>
                  <a:pt x="2414" y="76358"/>
                </a:cubicBezTo>
                <a:cubicBezTo>
                  <a:pt x="5625" y="73147"/>
                  <a:pt x="10839" y="73147"/>
                  <a:pt x="14049" y="76358"/>
                </a:cubicBezTo>
                <a:lnTo>
                  <a:pt x="40118" y="102427"/>
                </a:lnTo>
                <a:lnTo>
                  <a:pt x="100218" y="19802"/>
                </a:lnTo>
                <a:cubicBezTo>
                  <a:pt x="102889" y="16129"/>
                  <a:pt x="108026" y="15308"/>
                  <a:pt x="111699" y="17979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803094" y="3637286"/>
            <a:ext cx="181283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การสนับสนุนจากนักการเมือง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0579" y="3975431"/>
            <a:ext cx="115063" cy="131501"/>
          </a:xfrm>
          <a:custGeom>
            <a:avLst/>
            <a:gdLst/>
            <a:ahLst/>
            <a:cxnLst/>
            <a:rect l="l" t="t" r="r" b="b"/>
            <a:pathLst>
              <a:path w="115063" h="131501">
                <a:moveTo>
                  <a:pt x="111673" y="18004"/>
                </a:moveTo>
                <a:cubicBezTo>
                  <a:pt x="115346" y="20675"/>
                  <a:pt x="116168" y="25812"/>
                  <a:pt x="113496" y="29485"/>
                </a:cubicBezTo>
                <a:lnTo>
                  <a:pt x="47746" y="119892"/>
                </a:lnTo>
                <a:cubicBezTo>
                  <a:pt x="46333" y="121844"/>
                  <a:pt x="44150" y="123051"/>
                  <a:pt x="41736" y="123256"/>
                </a:cubicBezTo>
                <a:cubicBezTo>
                  <a:pt x="39322" y="123462"/>
                  <a:pt x="36985" y="122563"/>
                  <a:pt x="35289" y="120868"/>
                </a:cubicBezTo>
                <a:lnTo>
                  <a:pt x="2414" y="87993"/>
                </a:lnTo>
                <a:cubicBezTo>
                  <a:pt x="-796" y="84782"/>
                  <a:pt x="-796" y="79568"/>
                  <a:pt x="2414" y="76358"/>
                </a:cubicBezTo>
                <a:cubicBezTo>
                  <a:pt x="5625" y="73147"/>
                  <a:pt x="10839" y="73147"/>
                  <a:pt x="14049" y="76358"/>
                </a:cubicBezTo>
                <a:lnTo>
                  <a:pt x="40118" y="102427"/>
                </a:lnTo>
                <a:lnTo>
                  <a:pt x="100218" y="19802"/>
                </a:lnTo>
                <a:cubicBezTo>
                  <a:pt x="102889" y="16129"/>
                  <a:pt x="108026" y="15308"/>
                  <a:pt x="111699" y="17979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03094" y="3937859"/>
            <a:ext cx="2122798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ความสอดคล้องกับนโยบายรัฐบาล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0579" y="4276004"/>
            <a:ext cx="115063" cy="131501"/>
          </a:xfrm>
          <a:custGeom>
            <a:avLst/>
            <a:gdLst/>
            <a:ahLst/>
            <a:cxnLst/>
            <a:rect l="l" t="t" r="r" b="b"/>
            <a:pathLst>
              <a:path w="115063" h="131501">
                <a:moveTo>
                  <a:pt x="111673" y="18004"/>
                </a:moveTo>
                <a:cubicBezTo>
                  <a:pt x="115346" y="20675"/>
                  <a:pt x="116168" y="25812"/>
                  <a:pt x="113496" y="29485"/>
                </a:cubicBezTo>
                <a:lnTo>
                  <a:pt x="47746" y="119892"/>
                </a:lnTo>
                <a:cubicBezTo>
                  <a:pt x="46333" y="121844"/>
                  <a:pt x="44150" y="123051"/>
                  <a:pt x="41736" y="123256"/>
                </a:cubicBezTo>
                <a:cubicBezTo>
                  <a:pt x="39322" y="123462"/>
                  <a:pt x="36985" y="122563"/>
                  <a:pt x="35289" y="120868"/>
                </a:cubicBezTo>
                <a:lnTo>
                  <a:pt x="2414" y="87993"/>
                </a:lnTo>
                <a:cubicBezTo>
                  <a:pt x="-796" y="84782"/>
                  <a:pt x="-796" y="79568"/>
                  <a:pt x="2414" y="76358"/>
                </a:cubicBezTo>
                <a:cubicBezTo>
                  <a:pt x="5625" y="73147"/>
                  <a:pt x="10839" y="73147"/>
                  <a:pt x="14049" y="76358"/>
                </a:cubicBezTo>
                <a:lnTo>
                  <a:pt x="40118" y="102427"/>
                </a:lnTo>
                <a:lnTo>
                  <a:pt x="100218" y="19802"/>
                </a:lnTo>
                <a:cubicBezTo>
                  <a:pt x="102889" y="16129"/>
                  <a:pt x="108026" y="15308"/>
                  <a:pt x="111699" y="17979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03094" y="4238432"/>
            <a:ext cx="1991297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โอกาสผ่านกระบวนการกฎหมาย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75716" y="4802007"/>
            <a:ext cx="5569997" cy="1578009"/>
          </a:xfrm>
          <a:custGeom>
            <a:avLst/>
            <a:gdLst/>
            <a:ahLst/>
            <a:cxnLst/>
            <a:rect l="l" t="t" r="r" b="b"/>
            <a:pathLst>
              <a:path w="5569997" h="1578009">
                <a:moveTo>
                  <a:pt x="75145" y="0"/>
                </a:moveTo>
                <a:lnTo>
                  <a:pt x="5494852" y="0"/>
                </a:lnTo>
                <a:cubicBezTo>
                  <a:pt x="5536353" y="0"/>
                  <a:pt x="5569997" y="33643"/>
                  <a:pt x="5569997" y="75145"/>
                </a:cubicBezTo>
                <a:lnTo>
                  <a:pt x="5569997" y="1502864"/>
                </a:lnTo>
                <a:cubicBezTo>
                  <a:pt x="5569997" y="1544366"/>
                  <a:pt x="5536353" y="1578009"/>
                  <a:pt x="5494852" y="1578009"/>
                </a:cubicBezTo>
                <a:lnTo>
                  <a:pt x="75145" y="1578009"/>
                </a:lnTo>
                <a:cubicBezTo>
                  <a:pt x="33671" y="1578009"/>
                  <a:pt x="0" y="1544338"/>
                  <a:pt x="0" y="1502864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563575" y="5027437"/>
            <a:ext cx="234823" cy="187858"/>
          </a:xfrm>
          <a:custGeom>
            <a:avLst/>
            <a:gdLst/>
            <a:ahLst/>
            <a:cxnLst/>
            <a:rect l="l" t="t" r="r" b="b"/>
            <a:pathLst>
              <a:path w="234823" h="187858">
                <a:moveTo>
                  <a:pt x="117411" y="5871"/>
                </a:moveTo>
                <a:cubicBezTo>
                  <a:pt x="138472" y="5871"/>
                  <a:pt x="155570" y="22969"/>
                  <a:pt x="155570" y="44029"/>
                </a:cubicBezTo>
                <a:cubicBezTo>
                  <a:pt x="155570" y="65090"/>
                  <a:pt x="138472" y="82188"/>
                  <a:pt x="117411" y="82188"/>
                </a:cubicBezTo>
                <a:cubicBezTo>
                  <a:pt x="96351" y="82188"/>
                  <a:pt x="79253" y="65090"/>
                  <a:pt x="79253" y="44029"/>
                </a:cubicBezTo>
                <a:cubicBezTo>
                  <a:pt x="79253" y="22969"/>
                  <a:pt x="96351" y="5871"/>
                  <a:pt x="117411" y="5871"/>
                </a:cubicBezTo>
                <a:close/>
                <a:moveTo>
                  <a:pt x="35223" y="32288"/>
                </a:moveTo>
                <a:cubicBezTo>
                  <a:pt x="49804" y="32288"/>
                  <a:pt x="61641" y="44125"/>
                  <a:pt x="61641" y="58706"/>
                </a:cubicBezTo>
                <a:cubicBezTo>
                  <a:pt x="61641" y="73286"/>
                  <a:pt x="49804" y="85123"/>
                  <a:pt x="35223" y="85123"/>
                </a:cubicBezTo>
                <a:cubicBezTo>
                  <a:pt x="20643" y="85123"/>
                  <a:pt x="8806" y="73286"/>
                  <a:pt x="8806" y="58706"/>
                </a:cubicBezTo>
                <a:cubicBezTo>
                  <a:pt x="8806" y="44125"/>
                  <a:pt x="20643" y="32288"/>
                  <a:pt x="35223" y="32288"/>
                </a:cubicBezTo>
                <a:close/>
                <a:moveTo>
                  <a:pt x="0" y="152635"/>
                </a:moveTo>
                <a:cubicBezTo>
                  <a:pt x="0" y="126694"/>
                  <a:pt x="21024" y="105670"/>
                  <a:pt x="46965" y="105670"/>
                </a:cubicBezTo>
                <a:cubicBezTo>
                  <a:pt x="51661" y="105670"/>
                  <a:pt x="56211" y="106367"/>
                  <a:pt x="60504" y="107652"/>
                </a:cubicBezTo>
                <a:cubicBezTo>
                  <a:pt x="48432" y="121154"/>
                  <a:pt x="41094" y="138986"/>
                  <a:pt x="41094" y="158505"/>
                </a:cubicBezTo>
                <a:lnTo>
                  <a:pt x="41094" y="164376"/>
                </a:lnTo>
                <a:cubicBezTo>
                  <a:pt x="41094" y="168559"/>
                  <a:pt x="41975" y="172521"/>
                  <a:pt x="43552" y="176117"/>
                </a:cubicBezTo>
                <a:lnTo>
                  <a:pt x="11741" y="176117"/>
                </a:lnTo>
                <a:cubicBezTo>
                  <a:pt x="5247" y="176117"/>
                  <a:pt x="0" y="170870"/>
                  <a:pt x="0" y="164376"/>
                </a:cubicBezTo>
                <a:lnTo>
                  <a:pt x="0" y="152635"/>
                </a:lnTo>
                <a:close/>
                <a:moveTo>
                  <a:pt x="191271" y="176117"/>
                </a:moveTo>
                <a:cubicBezTo>
                  <a:pt x="192848" y="172521"/>
                  <a:pt x="193729" y="168559"/>
                  <a:pt x="193729" y="164376"/>
                </a:cubicBezTo>
                <a:lnTo>
                  <a:pt x="193729" y="158505"/>
                </a:lnTo>
                <a:cubicBezTo>
                  <a:pt x="193729" y="138986"/>
                  <a:pt x="186391" y="121154"/>
                  <a:pt x="174319" y="107652"/>
                </a:cubicBezTo>
                <a:cubicBezTo>
                  <a:pt x="178612" y="106367"/>
                  <a:pt x="183162" y="105670"/>
                  <a:pt x="187858" y="105670"/>
                </a:cubicBezTo>
                <a:cubicBezTo>
                  <a:pt x="213799" y="105670"/>
                  <a:pt x="234823" y="126694"/>
                  <a:pt x="234823" y="152635"/>
                </a:cubicBezTo>
                <a:lnTo>
                  <a:pt x="234823" y="164376"/>
                </a:lnTo>
                <a:cubicBezTo>
                  <a:pt x="234823" y="170870"/>
                  <a:pt x="229576" y="176117"/>
                  <a:pt x="223082" y="176117"/>
                </a:cubicBezTo>
                <a:lnTo>
                  <a:pt x="191271" y="176117"/>
                </a:lnTo>
                <a:close/>
                <a:moveTo>
                  <a:pt x="173182" y="58706"/>
                </a:moveTo>
                <a:cubicBezTo>
                  <a:pt x="173182" y="44125"/>
                  <a:pt x="185019" y="32288"/>
                  <a:pt x="199599" y="32288"/>
                </a:cubicBezTo>
                <a:cubicBezTo>
                  <a:pt x="214180" y="32288"/>
                  <a:pt x="226017" y="44125"/>
                  <a:pt x="226017" y="58706"/>
                </a:cubicBezTo>
                <a:cubicBezTo>
                  <a:pt x="226017" y="73286"/>
                  <a:pt x="214180" y="85123"/>
                  <a:pt x="199599" y="85123"/>
                </a:cubicBezTo>
                <a:cubicBezTo>
                  <a:pt x="185019" y="85123"/>
                  <a:pt x="173182" y="73286"/>
                  <a:pt x="173182" y="58706"/>
                </a:cubicBezTo>
                <a:close/>
                <a:moveTo>
                  <a:pt x="58706" y="158505"/>
                </a:moveTo>
                <a:cubicBezTo>
                  <a:pt x="58706" y="126070"/>
                  <a:pt x="84977" y="99800"/>
                  <a:pt x="117411" y="99800"/>
                </a:cubicBezTo>
                <a:cubicBezTo>
                  <a:pt x="149846" y="99800"/>
                  <a:pt x="176117" y="126070"/>
                  <a:pt x="176117" y="158505"/>
                </a:cubicBezTo>
                <a:lnTo>
                  <a:pt x="176117" y="164376"/>
                </a:lnTo>
                <a:cubicBezTo>
                  <a:pt x="176117" y="170870"/>
                  <a:pt x="170870" y="176117"/>
                  <a:pt x="164376" y="176117"/>
                </a:cubicBezTo>
                <a:lnTo>
                  <a:pt x="70447" y="176117"/>
                </a:lnTo>
                <a:cubicBezTo>
                  <a:pt x="63953" y="176117"/>
                  <a:pt x="58706" y="170870"/>
                  <a:pt x="58706" y="164376"/>
                </a:cubicBezTo>
                <a:lnTo>
                  <a:pt x="58706" y="158505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11112" y="4989865"/>
            <a:ext cx="1812832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Stakeholder Analysis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0579" y="5403153"/>
            <a:ext cx="115063" cy="131501"/>
          </a:xfrm>
          <a:custGeom>
            <a:avLst/>
            <a:gdLst/>
            <a:ahLst/>
            <a:cxnLst/>
            <a:rect l="l" t="t" r="r" b="b"/>
            <a:pathLst>
              <a:path w="115063" h="131501">
                <a:moveTo>
                  <a:pt x="111673" y="18004"/>
                </a:moveTo>
                <a:cubicBezTo>
                  <a:pt x="115346" y="20675"/>
                  <a:pt x="116168" y="25812"/>
                  <a:pt x="113496" y="29485"/>
                </a:cubicBezTo>
                <a:lnTo>
                  <a:pt x="47746" y="119892"/>
                </a:lnTo>
                <a:cubicBezTo>
                  <a:pt x="46333" y="121844"/>
                  <a:pt x="44150" y="123051"/>
                  <a:pt x="41736" y="123256"/>
                </a:cubicBezTo>
                <a:cubicBezTo>
                  <a:pt x="39322" y="123462"/>
                  <a:pt x="36985" y="122563"/>
                  <a:pt x="35289" y="120868"/>
                </a:cubicBezTo>
                <a:lnTo>
                  <a:pt x="2414" y="87993"/>
                </a:lnTo>
                <a:cubicBezTo>
                  <a:pt x="-796" y="84782"/>
                  <a:pt x="-796" y="79568"/>
                  <a:pt x="2414" y="76358"/>
                </a:cubicBezTo>
                <a:cubicBezTo>
                  <a:pt x="5625" y="73147"/>
                  <a:pt x="10839" y="73147"/>
                  <a:pt x="14049" y="76358"/>
                </a:cubicBezTo>
                <a:lnTo>
                  <a:pt x="40118" y="102427"/>
                </a:lnTo>
                <a:lnTo>
                  <a:pt x="100218" y="19802"/>
                </a:lnTo>
                <a:cubicBezTo>
                  <a:pt x="102889" y="16129"/>
                  <a:pt x="108026" y="15308"/>
                  <a:pt x="111699" y="17979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803094" y="5365582"/>
            <a:ext cx="2057048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ผู้ได้ประโยชน์และผู้เสียประโยชน์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0579" y="5703727"/>
            <a:ext cx="115063" cy="131501"/>
          </a:xfrm>
          <a:custGeom>
            <a:avLst/>
            <a:gdLst/>
            <a:ahLst/>
            <a:cxnLst/>
            <a:rect l="l" t="t" r="r" b="b"/>
            <a:pathLst>
              <a:path w="115063" h="131501">
                <a:moveTo>
                  <a:pt x="111673" y="18004"/>
                </a:moveTo>
                <a:cubicBezTo>
                  <a:pt x="115346" y="20675"/>
                  <a:pt x="116168" y="25812"/>
                  <a:pt x="113496" y="29485"/>
                </a:cubicBezTo>
                <a:lnTo>
                  <a:pt x="47746" y="119892"/>
                </a:lnTo>
                <a:cubicBezTo>
                  <a:pt x="46333" y="121844"/>
                  <a:pt x="44150" y="123051"/>
                  <a:pt x="41736" y="123256"/>
                </a:cubicBezTo>
                <a:cubicBezTo>
                  <a:pt x="39322" y="123462"/>
                  <a:pt x="36985" y="122563"/>
                  <a:pt x="35289" y="120868"/>
                </a:cubicBezTo>
                <a:lnTo>
                  <a:pt x="2414" y="87993"/>
                </a:lnTo>
                <a:cubicBezTo>
                  <a:pt x="-796" y="84782"/>
                  <a:pt x="-796" y="79568"/>
                  <a:pt x="2414" y="76358"/>
                </a:cubicBezTo>
                <a:cubicBezTo>
                  <a:pt x="5625" y="73147"/>
                  <a:pt x="10839" y="73147"/>
                  <a:pt x="14049" y="76358"/>
                </a:cubicBezTo>
                <a:lnTo>
                  <a:pt x="40118" y="102427"/>
                </a:lnTo>
                <a:lnTo>
                  <a:pt x="100218" y="19802"/>
                </a:lnTo>
                <a:cubicBezTo>
                  <a:pt x="102889" y="16129"/>
                  <a:pt x="108026" y="15308"/>
                  <a:pt x="111699" y="17979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03094" y="5666155"/>
            <a:ext cx="1765867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อำนาจต่อรองของแต่ละกลุ่ม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0579" y="6004300"/>
            <a:ext cx="115063" cy="131501"/>
          </a:xfrm>
          <a:custGeom>
            <a:avLst/>
            <a:gdLst/>
            <a:ahLst/>
            <a:cxnLst/>
            <a:rect l="l" t="t" r="r" b="b"/>
            <a:pathLst>
              <a:path w="115063" h="131501">
                <a:moveTo>
                  <a:pt x="111673" y="18004"/>
                </a:moveTo>
                <a:cubicBezTo>
                  <a:pt x="115346" y="20675"/>
                  <a:pt x="116168" y="25812"/>
                  <a:pt x="113496" y="29485"/>
                </a:cubicBezTo>
                <a:lnTo>
                  <a:pt x="47746" y="119892"/>
                </a:lnTo>
                <a:cubicBezTo>
                  <a:pt x="46333" y="121844"/>
                  <a:pt x="44150" y="123051"/>
                  <a:pt x="41736" y="123256"/>
                </a:cubicBezTo>
                <a:cubicBezTo>
                  <a:pt x="39322" y="123462"/>
                  <a:pt x="36985" y="122563"/>
                  <a:pt x="35289" y="120868"/>
                </a:cubicBezTo>
                <a:lnTo>
                  <a:pt x="2414" y="87993"/>
                </a:lnTo>
                <a:cubicBezTo>
                  <a:pt x="-796" y="84782"/>
                  <a:pt x="-796" y="79568"/>
                  <a:pt x="2414" y="76358"/>
                </a:cubicBezTo>
                <a:cubicBezTo>
                  <a:pt x="5625" y="73147"/>
                  <a:pt x="10839" y="73147"/>
                  <a:pt x="14049" y="76358"/>
                </a:cubicBezTo>
                <a:lnTo>
                  <a:pt x="40118" y="102427"/>
                </a:lnTo>
                <a:lnTo>
                  <a:pt x="100218" y="19802"/>
                </a:lnTo>
                <a:cubicBezTo>
                  <a:pt x="102889" y="16129"/>
                  <a:pt x="108026" y="15308"/>
                  <a:pt x="111699" y="17979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03094" y="5966728"/>
            <a:ext cx="2254299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กลยุทธ์การจัดการผู้มีส่วนได้ส่วนเสีย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45230" y="1408937"/>
            <a:ext cx="5569997" cy="4621313"/>
          </a:xfrm>
          <a:custGeom>
            <a:avLst/>
            <a:gdLst/>
            <a:ahLst/>
            <a:cxnLst/>
            <a:rect l="l" t="t" r="r" b="b"/>
            <a:pathLst>
              <a:path w="5569997" h="4621313">
                <a:moveTo>
                  <a:pt x="112714" y="0"/>
                </a:moveTo>
                <a:lnTo>
                  <a:pt x="5457283" y="0"/>
                </a:lnTo>
                <a:cubicBezTo>
                  <a:pt x="5519533" y="0"/>
                  <a:pt x="5569997" y="50464"/>
                  <a:pt x="5569997" y="112714"/>
                </a:cubicBezTo>
                <a:lnTo>
                  <a:pt x="5569997" y="4508599"/>
                </a:lnTo>
                <a:cubicBezTo>
                  <a:pt x="5569997" y="4570849"/>
                  <a:pt x="5519533" y="4621313"/>
                  <a:pt x="5457283" y="4621313"/>
                </a:cubicBezTo>
                <a:lnTo>
                  <a:pt x="112714" y="4621313"/>
                </a:lnTo>
                <a:cubicBezTo>
                  <a:pt x="50464" y="4621313"/>
                  <a:pt x="0" y="4570849"/>
                  <a:pt x="0" y="4508599"/>
                </a:cubicBezTo>
                <a:lnTo>
                  <a:pt x="0" y="112714"/>
                </a:lnTo>
                <a:cubicBezTo>
                  <a:pt x="0" y="50464"/>
                  <a:pt x="50464" y="0"/>
                  <a:pt x="112714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470660" y="1634367"/>
            <a:ext cx="5213066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9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Feasibility Check Framework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70660" y="2047655"/>
            <a:ext cx="5119137" cy="826576"/>
          </a:xfrm>
          <a:custGeom>
            <a:avLst/>
            <a:gdLst/>
            <a:ahLst/>
            <a:cxnLst/>
            <a:rect l="l" t="t" r="r" b="b"/>
            <a:pathLst>
              <a:path w="5119137" h="826576">
                <a:moveTo>
                  <a:pt x="75144" y="0"/>
                </a:moveTo>
                <a:lnTo>
                  <a:pt x="5043993" y="0"/>
                </a:lnTo>
                <a:cubicBezTo>
                  <a:pt x="5085466" y="0"/>
                  <a:pt x="5119137" y="33671"/>
                  <a:pt x="5119137" y="75144"/>
                </a:cubicBezTo>
                <a:lnTo>
                  <a:pt x="5119137" y="751432"/>
                </a:lnTo>
                <a:cubicBezTo>
                  <a:pt x="5119137" y="792905"/>
                  <a:pt x="5085466" y="826576"/>
                  <a:pt x="5043993" y="826576"/>
                </a:cubicBezTo>
                <a:lnTo>
                  <a:pt x="75144" y="826576"/>
                </a:lnTo>
                <a:cubicBezTo>
                  <a:pt x="33671" y="826576"/>
                  <a:pt x="0" y="792905"/>
                  <a:pt x="0" y="751432"/>
                </a:cubicBezTo>
                <a:lnTo>
                  <a:pt x="0" y="75144"/>
                </a:lnTo>
                <a:cubicBezTo>
                  <a:pt x="0" y="33671"/>
                  <a:pt x="33671" y="0"/>
                  <a:pt x="75144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620946" y="2216727"/>
            <a:ext cx="1643760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Technical Feasibility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0895543" y="2197941"/>
            <a:ext cx="544789" cy="263002"/>
          </a:xfrm>
          <a:custGeom>
            <a:avLst/>
            <a:gdLst/>
            <a:ahLst/>
            <a:cxnLst/>
            <a:rect l="l" t="t" r="r" b="b"/>
            <a:pathLst>
              <a:path w="544789" h="263002">
                <a:moveTo>
                  <a:pt x="131501" y="0"/>
                </a:moveTo>
                <a:lnTo>
                  <a:pt x="413288" y="0"/>
                </a:lnTo>
                <a:cubicBezTo>
                  <a:pt x="485914" y="0"/>
                  <a:pt x="544789" y="58875"/>
                  <a:pt x="544789" y="131501"/>
                </a:cubicBezTo>
                <a:lnTo>
                  <a:pt x="544789" y="131501"/>
                </a:lnTo>
                <a:cubicBezTo>
                  <a:pt x="544789" y="204127"/>
                  <a:pt x="485914" y="263002"/>
                  <a:pt x="413288" y="263002"/>
                </a:cubicBezTo>
                <a:lnTo>
                  <a:pt x="131501" y="263002"/>
                </a:lnTo>
                <a:cubicBezTo>
                  <a:pt x="58924" y="263002"/>
                  <a:pt x="0" y="204078"/>
                  <a:pt x="0" y="131501"/>
                </a:cubicBezTo>
                <a:lnTo>
                  <a:pt x="0" y="131501"/>
                </a:lnTo>
                <a:cubicBezTo>
                  <a:pt x="0" y="58924"/>
                  <a:pt x="58924" y="0"/>
                  <a:pt x="131501" y="0"/>
                </a:cubicBezTo>
                <a:close/>
              </a:path>
            </a:pathLst>
          </a:custGeom>
          <a:solidFill>
            <a:srgbClr val="8B86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0895543" y="2197941"/>
            <a:ext cx="610539" cy="263002"/>
          </a:xfrm>
          <a:prstGeom prst="rect">
            <a:avLst/>
          </a:prstGeom>
          <a:noFill/>
          <a:ln/>
        </p:spPr>
        <p:txBody>
          <a:bodyPr wrap="square" lIns="112715" tIns="37572" rIns="112715" bIns="37572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620946" y="2536086"/>
            <a:ext cx="4884314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มีความรู้และเทคโนโลยีที่จำเป็น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470660" y="3024518"/>
            <a:ext cx="5119137" cy="826576"/>
          </a:xfrm>
          <a:custGeom>
            <a:avLst/>
            <a:gdLst/>
            <a:ahLst/>
            <a:cxnLst/>
            <a:rect l="l" t="t" r="r" b="b"/>
            <a:pathLst>
              <a:path w="5119137" h="826576">
                <a:moveTo>
                  <a:pt x="75144" y="0"/>
                </a:moveTo>
                <a:lnTo>
                  <a:pt x="5043993" y="0"/>
                </a:lnTo>
                <a:cubicBezTo>
                  <a:pt x="5085466" y="0"/>
                  <a:pt x="5119137" y="33671"/>
                  <a:pt x="5119137" y="75144"/>
                </a:cubicBezTo>
                <a:lnTo>
                  <a:pt x="5119137" y="751432"/>
                </a:lnTo>
                <a:cubicBezTo>
                  <a:pt x="5119137" y="792905"/>
                  <a:pt x="5085466" y="826576"/>
                  <a:pt x="5043993" y="826576"/>
                </a:cubicBezTo>
                <a:lnTo>
                  <a:pt x="75144" y="826576"/>
                </a:lnTo>
                <a:cubicBezTo>
                  <a:pt x="33671" y="826576"/>
                  <a:pt x="0" y="792905"/>
                  <a:pt x="0" y="751432"/>
                </a:cubicBezTo>
                <a:lnTo>
                  <a:pt x="0" y="75144"/>
                </a:lnTo>
                <a:cubicBezTo>
                  <a:pt x="0" y="33671"/>
                  <a:pt x="33671" y="0"/>
                  <a:pt x="75144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620946" y="3193590"/>
            <a:ext cx="1653153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Economic Feasibility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0672461" y="3174804"/>
            <a:ext cx="770219" cy="263002"/>
          </a:xfrm>
          <a:custGeom>
            <a:avLst/>
            <a:gdLst/>
            <a:ahLst/>
            <a:cxnLst/>
            <a:rect l="l" t="t" r="r" b="b"/>
            <a:pathLst>
              <a:path w="770219" h="263002">
                <a:moveTo>
                  <a:pt x="131501" y="0"/>
                </a:moveTo>
                <a:lnTo>
                  <a:pt x="638718" y="0"/>
                </a:lnTo>
                <a:cubicBezTo>
                  <a:pt x="711344" y="0"/>
                  <a:pt x="770219" y="58875"/>
                  <a:pt x="770219" y="131501"/>
                </a:cubicBezTo>
                <a:lnTo>
                  <a:pt x="770219" y="131501"/>
                </a:lnTo>
                <a:cubicBezTo>
                  <a:pt x="770219" y="204127"/>
                  <a:pt x="711344" y="263002"/>
                  <a:pt x="638718" y="263002"/>
                </a:cubicBezTo>
                <a:lnTo>
                  <a:pt x="131501" y="263002"/>
                </a:lnTo>
                <a:cubicBezTo>
                  <a:pt x="58924" y="263002"/>
                  <a:pt x="0" y="204078"/>
                  <a:pt x="0" y="131501"/>
                </a:cubicBezTo>
                <a:lnTo>
                  <a:pt x="0" y="131501"/>
                </a:lnTo>
                <a:cubicBezTo>
                  <a:pt x="0" y="58924"/>
                  <a:pt x="58924" y="0"/>
                  <a:pt x="131501" y="0"/>
                </a:cubicBezTo>
                <a:close/>
              </a:path>
            </a:pathLst>
          </a:custGeom>
          <a:solidFill>
            <a:srgbClr val="C4B7A6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10672461" y="3174804"/>
            <a:ext cx="835969" cy="263002"/>
          </a:xfrm>
          <a:prstGeom prst="rect">
            <a:avLst/>
          </a:prstGeom>
          <a:noFill/>
          <a:ln/>
        </p:spPr>
        <p:txBody>
          <a:bodyPr wrap="square" lIns="112715" tIns="37572" rIns="112715" bIns="37572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Medium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20946" y="3512949"/>
            <a:ext cx="4884314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ต้นทุนเหมาะสมกับผลประโยชน์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70660" y="4001381"/>
            <a:ext cx="5119137" cy="826576"/>
          </a:xfrm>
          <a:custGeom>
            <a:avLst/>
            <a:gdLst/>
            <a:ahLst/>
            <a:cxnLst/>
            <a:rect l="l" t="t" r="r" b="b"/>
            <a:pathLst>
              <a:path w="5119137" h="826576">
                <a:moveTo>
                  <a:pt x="75144" y="0"/>
                </a:moveTo>
                <a:lnTo>
                  <a:pt x="5043993" y="0"/>
                </a:lnTo>
                <a:cubicBezTo>
                  <a:pt x="5085466" y="0"/>
                  <a:pt x="5119137" y="33671"/>
                  <a:pt x="5119137" y="75144"/>
                </a:cubicBezTo>
                <a:lnTo>
                  <a:pt x="5119137" y="751432"/>
                </a:lnTo>
                <a:cubicBezTo>
                  <a:pt x="5119137" y="792905"/>
                  <a:pt x="5085466" y="826576"/>
                  <a:pt x="5043993" y="826576"/>
                </a:cubicBezTo>
                <a:lnTo>
                  <a:pt x="75144" y="826576"/>
                </a:lnTo>
                <a:cubicBezTo>
                  <a:pt x="33671" y="826576"/>
                  <a:pt x="0" y="792905"/>
                  <a:pt x="0" y="751432"/>
                </a:cubicBezTo>
                <a:lnTo>
                  <a:pt x="0" y="75144"/>
                </a:lnTo>
                <a:cubicBezTo>
                  <a:pt x="0" y="33671"/>
                  <a:pt x="33671" y="0"/>
                  <a:pt x="75144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620946" y="4170453"/>
            <a:ext cx="152165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Political Feasibility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0895543" y="4151667"/>
            <a:ext cx="544789" cy="263002"/>
          </a:xfrm>
          <a:custGeom>
            <a:avLst/>
            <a:gdLst/>
            <a:ahLst/>
            <a:cxnLst/>
            <a:rect l="l" t="t" r="r" b="b"/>
            <a:pathLst>
              <a:path w="544789" h="263002">
                <a:moveTo>
                  <a:pt x="131501" y="0"/>
                </a:moveTo>
                <a:lnTo>
                  <a:pt x="413288" y="0"/>
                </a:lnTo>
                <a:cubicBezTo>
                  <a:pt x="485914" y="0"/>
                  <a:pt x="544789" y="58875"/>
                  <a:pt x="544789" y="131501"/>
                </a:cubicBezTo>
                <a:lnTo>
                  <a:pt x="544789" y="131501"/>
                </a:lnTo>
                <a:cubicBezTo>
                  <a:pt x="544789" y="204127"/>
                  <a:pt x="485914" y="263002"/>
                  <a:pt x="413288" y="263002"/>
                </a:cubicBezTo>
                <a:lnTo>
                  <a:pt x="131501" y="263002"/>
                </a:lnTo>
                <a:cubicBezTo>
                  <a:pt x="58924" y="263002"/>
                  <a:pt x="0" y="204078"/>
                  <a:pt x="0" y="131501"/>
                </a:cubicBezTo>
                <a:lnTo>
                  <a:pt x="0" y="131501"/>
                </a:lnTo>
                <a:cubicBezTo>
                  <a:pt x="0" y="58924"/>
                  <a:pt x="58924" y="0"/>
                  <a:pt x="131501" y="0"/>
                </a:cubicBezTo>
                <a:close/>
              </a:path>
            </a:pathLst>
          </a:custGeom>
          <a:solidFill>
            <a:srgbClr val="8B86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10895543" y="4151667"/>
            <a:ext cx="610539" cy="263002"/>
          </a:xfrm>
          <a:prstGeom prst="rect">
            <a:avLst/>
          </a:prstGeom>
          <a:noFill/>
          <a:ln/>
        </p:spPr>
        <p:txBody>
          <a:bodyPr wrap="square" lIns="112715" tIns="37572" rIns="112715" bIns="37572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620946" y="4489812"/>
            <a:ext cx="4884314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ได้รับการสนับสนุนจากรัฐบาล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70660" y="4978243"/>
            <a:ext cx="5119137" cy="826576"/>
          </a:xfrm>
          <a:custGeom>
            <a:avLst/>
            <a:gdLst/>
            <a:ahLst/>
            <a:cxnLst/>
            <a:rect l="l" t="t" r="r" b="b"/>
            <a:pathLst>
              <a:path w="5119137" h="826576">
                <a:moveTo>
                  <a:pt x="75144" y="0"/>
                </a:moveTo>
                <a:lnTo>
                  <a:pt x="5043993" y="0"/>
                </a:lnTo>
                <a:cubicBezTo>
                  <a:pt x="5085466" y="0"/>
                  <a:pt x="5119137" y="33671"/>
                  <a:pt x="5119137" y="75144"/>
                </a:cubicBezTo>
                <a:lnTo>
                  <a:pt x="5119137" y="751432"/>
                </a:lnTo>
                <a:cubicBezTo>
                  <a:pt x="5119137" y="792905"/>
                  <a:pt x="5085466" y="826576"/>
                  <a:pt x="5043993" y="826576"/>
                </a:cubicBezTo>
                <a:lnTo>
                  <a:pt x="75144" y="826576"/>
                </a:lnTo>
                <a:cubicBezTo>
                  <a:pt x="33671" y="826576"/>
                  <a:pt x="0" y="792905"/>
                  <a:pt x="0" y="751432"/>
                </a:cubicBezTo>
                <a:lnTo>
                  <a:pt x="0" y="75144"/>
                </a:lnTo>
                <a:cubicBezTo>
                  <a:pt x="0" y="33671"/>
                  <a:pt x="33671" y="0"/>
                  <a:pt x="75144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620946" y="5147316"/>
            <a:ext cx="2028869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Administrative Feasibility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0672461" y="5128530"/>
            <a:ext cx="770219" cy="263002"/>
          </a:xfrm>
          <a:custGeom>
            <a:avLst/>
            <a:gdLst/>
            <a:ahLst/>
            <a:cxnLst/>
            <a:rect l="l" t="t" r="r" b="b"/>
            <a:pathLst>
              <a:path w="770219" h="263002">
                <a:moveTo>
                  <a:pt x="131501" y="0"/>
                </a:moveTo>
                <a:lnTo>
                  <a:pt x="638718" y="0"/>
                </a:lnTo>
                <a:cubicBezTo>
                  <a:pt x="711344" y="0"/>
                  <a:pt x="770219" y="58875"/>
                  <a:pt x="770219" y="131501"/>
                </a:cubicBezTo>
                <a:lnTo>
                  <a:pt x="770219" y="131501"/>
                </a:lnTo>
                <a:cubicBezTo>
                  <a:pt x="770219" y="204127"/>
                  <a:pt x="711344" y="263002"/>
                  <a:pt x="638718" y="263002"/>
                </a:cubicBezTo>
                <a:lnTo>
                  <a:pt x="131501" y="263002"/>
                </a:lnTo>
                <a:cubicBezTo>
                  <a:pt x="58924" y="263002"/>
                  <a:pt x="0" y="204078"/>
                  <a:pt x="0" y="131501"/>
                </a:cubicBezTo>
                <a:lnTo>
                  <a:pt x="0" y="131501"/>
                </a:lnTo>
                <a:cubicBezTo>
                  <a:pt x="0" y="58924"/>
                  <a:pt x="58924" y="0"/>
                  <a:pt x="131501" y="0"/>
                </a:cubicBezTo>
                <a:close/>
              </a:path>
            </a:pathLst>
          </a:custGeom>
          <a:solidFill>
            <a:srgbClr val="C4B7A6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10672461" y="5128530"/>
            <a:ext cx="835969" cy="263002"/>
          </a:xfrm>
          <a:prstGeom prst="rect">
            <a:avLst/>
          </a:prstGeom>
          <a:noFill/>
          <a:ln/>
        </p:spPr>
        <p:txBody>
          <a:bodyPr wrap="square" lIns="112715" tIns="37572" rIns="112715" bIns="37572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Medium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620946" y="5466675"/>
            <a:ext cx="4884314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หน่วยงานมีความพร้อมดำเนินการ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245230" y="6097424"/>
            <a:ext cx="5569997" cy="601146"/>
          </a:xfrm>
          <a:custGeom>
            <a:avLst/>
            <a:gdLst/>
            <a:ahLst/>
            <a:cxnLst/>
            <a:rect l="l" t="t" r="r" b="b"/>
            <a:pathLst>
              <a:path w="5569997" h="601146">
                <a:moveTo>
                  <a:pt x="75143" y="0"/>
                </a:moveTo>
                <a:lnTo>
                  <a:pt x="5494854" y="0"/>
                </a:lnTo>
                <a:cubicBezTo>
                  <a:pt x="5536354" y="0"/>
                  <a:pt x="5569997" y="33643"/>
                  <a:pt x="5569997" y="75143"/>
                </a:cubicBezTo>
                <a:lnTo>
                  <a:pt x="5569997" y="526003"/>
                </a:lnTo>
                <a:cubicBezTo>
                  <a:pt x="5569997" y="567504"/>
                  <a:pt x="5536354" y="601146"/>
                  <a:pt x="5494854" y="601146"/>
                </a:cubicBezTo>
                <a:lnTo>
                  <a:pt x="75143" y="601146"/>
                </a:lnTo>
                <a:cubicBezTo>
                  <a:pt x="33671" y="601146"/>
                  <a:pt x="0" y="567476"/>
                  <a:pt x="0" y="526003"/>
                </a:cubicBezTo>
                <a:lnTo>
                  <a:pt x="0" y="75143"/>
                </a:lnTo>
                <a:cubicBezTo>
                  <a:pt x="0" y="33643"/>
                  <a:pt x="33643" y="0"/>
                  <a:pt x="75143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6451874" y="6330366"/>
            <a:ext cx="150287" cy="150287"/>
          </a:xfrm>
          <a:custGeom>
            <a:avLst/>
            <a:gdLst/>
            <a:ahLst/>
            <a:cxnLst/>
            <a:rect l="l" t="t" r="r" b="b"/>
            <a:pathLst>
              <a:path w="150287" h="150287">
                <a:moveTo>
                  <a:pt x="75143" y="150287"/>
                </a:moveTo>
                <a:cubicBezTo>
                  <a:pt x="116616" y="150287"/>
                  <a:pt x="150287" y="116616"/>
                  <a:pt x="150287" y="75143"/>
                </a:cubicBezTo>
                <a:cubicBezTo>
                  <a:pt x="150287" y="33671"/>
                  <a:pt x="116616" y="0"/>
                  <a:pt x="75143" y="0"/>
                </a:cubicBezTo>
                <a:cubicBezTo>
                  <a:pt x="33671" y="0"/>
                  <a:pt x="0" y="33671"/>
                  <a:pt x="0" y="75143"/>
                </a:cubicBezTo>
                <a:cubicBezTo>
                  <a:pt x="0" y="116616"/>
                  <a:pt x="33671" y="150287"/>
                  <a:pt x="75143" y="150287"/>
                </a:cubicBezTo>
                <a:close/>
                <a:moveTo>
                  <a:pt x="75143" y="39920"/>
                </a:moveTo>
                <a:cubicBezTo>
                  <a:pt x="79047" y="39920"/>
                  <a:pt x="82188" y="43061"/>
                  <a:pt x="82188" y="46965"/>
                </a:cubicBezTo>
                <a:lnTo>
                  <a:pt x="82188" y="79840"/>
                </a:lnTo>
                <a:cubicBezTo>
                  <a:pt x="82188" y="83744"/>
                  <a:pt x="79047" y="86884"/>
                  <a:pt x="75143" y="86884"/>
                </a:cubicBezTo>
                <a:cubicBezTo>
                  <a:pt x="71239" y="86884"/>
                  <a:pt x="68099" y="83744"/>
                  <a:pt x="68099" y="79840"/>
                </a:cubicBezTo>
                <a:lnTo>
                  <a:pt x="68099" y="46965"/>
                </a:lnTo>
                <a:cubicBezTo>
                  <a:pt x="68099" y="43061"/>
                  <a:pt x="71239" y="39920"/>
                  <a:pt x="75143" y="39920"/>
                </a:cubicBezTo>
                <a:close/>
                <a:moveTo>
                  <a:pt x="67306" y="103322"/>
                </a:moveTo>
                <a:cubicBezTo>
                  <a:pt x="67128" y="100413"/>
                  <a:pt x="68579" y="97645"/>
                  <a:pt x="71072" y="96137"/>
                </a:cubicBezTo>
                <a:cubicBezTo>
                  <a:pt x="73566" y="94628"/>
                  <a:pt x="76691" y="94628"/>
                  <a:pt x="79185" y="96137"/>
                </a:cubicBezTo>
                <a:cubicBezTo>
                  <a:pt x="81679" y="97645"/>
                  <a:pt x="83129" y="100413"/>
                  <a:pt x="82951" y="103322"/>
                </a:cubicBezTo>
                <a:cubicBezTo>
                  <a:pt x="83129" y="106231"/>
                  <a:pt x="81679" y="108999"/>
                  <a:pt x="79185" y="110507"/>
                </a:cubicBezTo>
                <a:cubicBezTo>
                  <a:pt x="76691" y="112016"/>
                  <a:pt x="73566" y="112016"/>
                  <a:pt x="71072" y="110507"/>
                </a:cubicBezTo>
                <a:cubicBezTo>
                  <a:pt x="68579" y="108999"/>
                  <a:pt x="67128" y="106231"/>
                  <a:pt x="67306" y="103322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676522" y="6285282"/>
            <a:ext cx="5025990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หมายเหตุ:</a:t>
            </a:r>
            <a:r>
              <a:rPr lang="en-US" sz="1183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ทางเลือกที่ผ่าน Feasibility Check ทุกมิติมีโอกาสสำเร็จสูง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RISK MANAGEMENT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Risk Assessment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2226469"/>
            <a:ext cx="567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ประเมินความเสี่ยงของแต่ละทางเลือก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2645448"/>
            <a:ext cx="5648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วิเคราะห์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ความเสี่ยง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เชิงงบประมาณ การยอมรับ และการดำเนินงาน เพื่อเตรียมแผนรับมือ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3431260"/>
            <a:ext cx="5562600" cy="2247900"/>
          </a:xfrm>
          <a:custGeom>
            <a:avLst/>
            <a:gdLst/>
            <a:ahLst/>
            <a:cxnLst/>
            <a:rect l="l" t="t" r="r" b="b"/>
            <a:pathLst>
              <a:path w="5562600" h="2247900">
                <a:moveTo>
                  <a:pt x="76204" y="0"/>
                </a:moveTo>
                <a:lnTo>
                  <a:pt x="5486396" y="0"/>
                </a:lnTo>
                <a:cubicBezTo>
                  <a:pt x="5528482" y="0"/>
                  <a:pt x="5562600" y="34118"/>
                  <a:pt x="5562600" y="76204"/>
                </a:cubicBezTo>
                <a:lnTo>
                  <a:pt x="5562600" y="2171696"/>
                </a:lnTo>
                <a:cubicBezTo>
                  <a:pt x="5562600" y="2213782"/>
                  <a:pt x="5528482" y="2247900"/>
                  <a:pt x="5486396" y="2247900"/>
                </a:cubicBezTo>
                <a:lnTo>
                  <a:pt x="76204" y="2247900"/>
                </a:lnTo>
                <a:cubicBezTo>
                  <a:pt x="34118" y="2247900"/>
                  <a:pt x="0" y="2213782"/>
                  <a:pt x="0" y="217169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71500" y="3621760"/>
            <a:ext cx="526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ประเภทความเสี่ยง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9125" y="404086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40481" y="7144"/>
                </a:moveTo>
                <a:cubicBezTo>
                  <a:pt x="40481" y="3185"/>
                  <a:pt x="43666" y="0"/>
                  <a:pt x="47625" y="0"/>
                </a:cubicBezTo>
                <a:cubicBezTo>
                  <a:pt x="51584" y="0"/>
                  <a:pt x="54769" y="3185"/>
                  <a:pt x="54769" y="7144"/>
                </a:cubicBezTo>
                <a:lnTo>
                  <a:pt x="54769" y="19050"/>
                </a:lnTo>
                <a:lnTo>
                  <a:pt x="71438" y="19050"/>
                </a:lnTo>
                <a:cubicBezTo>
                  <a:pt x="76706" y="19050"/>
                  <a:pt x="80962" y="23306"/>
                  <a:pt x="80962" y="28575"/>
                </a:cubicBezTo>
                <a:cubicBezTo>
                  <a:pt x="80962" y="33844"/>
                  <a:pt x="76706" y="38100"/>
                  <a:pt x="71438" y="38100"/>
                </a:cubicBezTo>
                <a:lnTo>
                  <a:pt x="37237" y="38100"/>
                </a:lnTo>
                <a:cubicBezTo>
                  <a:pt x="29825" y="38100"/>
                  <a:pt x="23813" y="44113"/>
                  <a:pt x="23813" y="51524"/>
                </a:cubicBezTo>
                <a:cubicBezTo>
                  <a:pt x="23813" y="58222"/>
                  <a:pt x="28724" y="63877"/>
                  <a:pt x="35332" y="64830"/>
                </a:cubicBezTo>
                <a:lnTo>
                  <a:pt x="62597" y="68729"/>
                </a:lnTo>
                <a:cubicBezTo>
                  <a:pt x="78611" y="71021"/>
                  <a:pt x="90488" y="84713"/>
                  <a:pt x="90488" y="100876"/>
                </a:cubicBezTo>
                <a:cubicBezTo>
                  <a:pt x="90488" y="118824"/>
                  <a:pt x="75932" y="133350"/>
                  <a:pt x="58013" y="133350"/>
                </a:cubicBezTo>
                <a:lnTo>
                  <a:pt x="54769" y="133350"/>
                </a:lnTo>
                <a:lnTo>
                  <a:pt x="54769" y="145256"/>
                </a:lnTo>
                <a:cubicBezTo>
                  <a:pt x="54769" y="149215"/>
                  <a:pt x="51584" y="152400"/>
                  <a:pt x="47625" y="152400"/>
                </a:cubicBezTo>
                <a:cubicBezTo>
                  <a:pt x="43666" y="152400"/>
                  <a:pt x="40481" y="149215"/>
                  <a:pt x="40481" y="145256"/>
                </a:cubicBezTo>
                <a:lnTo>
                  <a:pt x="40481" y="133350"/>
                </a:lnTo>
                <a:lnTo>
                  <a:pt x="19050" y="133350"/>
                </a:lnTo>
                <a:cubicBezTo>
                  <a:pt x="13781" y="133350"/>
                  <a:pt x="9525" y="129094"/>
                  <a:pt x="9525" y="123825"/>
                </a:cubicBezTo>
                <a:cubicBezTo>
                  <a:pt x="9525" y="118556"/>
                  <a:pt x="13781" y="114300"/>
                  <a:pt x="19050" y="114300"/>
                </a:cubicBezTo>
                <a:lnTo>
                  <a:pt x="58013" y="114300"/>
                </a:lnTo>
                <a:cubicBezTo>
                  <a:pt x="65425" y="114300"/>
                  <a:pt x="71438" y="108287"/>
                  <a:pt x="71438" y="100876"/>
                </a:cubicBezTo>
                <a:cubicBezTo>
                  <a:pt x="71438" y="94178"/>
                  <a:pt x="66526" y="88523"/>
                  <a:pt x="59918" y="87570"/>
                </a:cubicBezTo>
                <a:lnTo>
                  <a:pt x="32653" y="83671"/>
                </a:lnTo>
                <a:cubicBezTo>
                  <a:pt x="16639" y="81409"/>
                  <a:pt x="4763" y="67687"/>
                  <a:pt x="4763" y="51524"/>
                </a:cubicBezTo>
                <a:cubicBezTo>
                  <a:pt x="4763" y="33605"/>
                  <a:pt x="19318" y="19050"/>
                  <a:pt x="37237" y="19050"/>
                </a:cubicBezTo>
                <a:lnTo>
                  <a:pt x="40481" y="19050"/>
                </a:lnTo>
                <a:lnTo>
                  <a:pt x="40481" y="7144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76300" y="4002760"/>
            <a:ext cx="2533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ความเสี่ยงเชิงงบประมาณ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76300" y="4231360"/>
            <a:ext cx="2524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งบประมาณไม่เพียงพอ ต้นทุนเกินประมาณการ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1500" y="457426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76300" y="4536160"/>
            <a:ext cx="2314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ความเสี่ยงด้านการยอมรับ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76300" y="4764760"/>
            <a:ext cx="2305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ประชาชนหรือผู้มีส่วนได้ส่วนเสียไม่ยอมรับ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71500" y="510766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23795" y="62657"/>
                </a:moveTo>
                <a:cubicBezTo>
                  <a:pt x="127427" y="61674"/>
                  <a:pt x="131237" y="63401"/>
                  <a:pt x="132874" y="66764"/>
                </a:cubicBezTo>
                <a:lnTo>
                  <a:pt x="138410" y="77956"/>
                </a:lnTo>
                <a:cubicBezTo>
                  <a:pt x="141476" y="78373"/>
                  <a:pt x="144482" y="79206"/>
                  <a:pt x="147310" y="80367"/>
                </a:cubicBezTo>
                <a:lnTo>
                  <a:pt x="157728" y="73432"/>
                </a:lnTo>
                <a:cubicBezTo>
                  <a:pt x="160853" y="71348"/>
                  <a:pt x="164991" y="71765"/>
                  <a:pt x="167640" y="74414"/>
                </a:cubicBezTo>
                <a:lnTo>
                  <a:pt x="173355" y="80129"/>
                </a:lnTo>
                <a:cubicBezTo>
                  <a:pt x="176004" y="82778"/>
                  <a:pt x="176421" y="86945"/>
                  <a:pt x="174337" y="90041"/>
                </a:cubicBezTo>
                <a:lnTo>
                  <a:pt x="167402" y="100429"/>
                </a:lnTo>
                <a:cubicBezTo>
                  <a:pt x="167967" y="101828"/>
                  <a:pt x="168473" y="103287"/>
                  <a:pt x="168890" y="104805"/>
                </a:cubicBezTo>
                <a:cubicBezTo>
                  <a:pt x="169307" y="106323"/>
                  <a:pt x="169575" y="107811"/>
                  <a:pt x="169783" y="109329"/>
                </a:cubicBezTo>
                <a:lnTo>
                  <a:pt x="181005" y="114866"/>
                </a:lnTo>
                <a:cubicBezTo>
                  <a:pt x="184368" y="116532"/>
                  <a:pt x="186095" y="120342"/>
                  <a:pt x="185112" y="123944"/>
                </a:cubicBezTo>
                <a:lnTo>
                  <a:pt x="183029" y="131743"/>
                </a:lnTo>
                <a:cubicBezTo>
                  <a:pt x="182047" y="135344"/>
                  <a:pt x="178683" y="137785"/>
                  <a:pt x="174933" y="137547"/>
                </a:cubicBezTo>
                <a:lnTo>
                  <a:pt x="162431" y="136743"/>
                </a:lnTo>
                <a:cubicBezTo>
                  <a:pt x="160556" y="139154"/>
                  <a:pt x="158383" y="141387"/>
                  <a:pt x="155912" y="143292"/>
                </a:cubicBezTo>
                <a:lnTo>
                  <a:pt x="156716" y="155764"/>
                </a:lnTo>
                <a:cubicBezTo>
                  <a:pt x="156954" y="159514"/>
                  <a:pt x="154513" y="162907"/>
                  <a:pt x="150912" y="163860"/>
                </a:cubicBezTo>
                <a:lnTo>
                  <a:pt x="143113" y="165943"/>
                </a:lnTo>
                <a:cubicBezTo>
                  <a:pt x="139482" y="166926"/>
                  <a:pt x="135701" y="165199"/>
                  <a:pt x="134035" y="161836"/>
                </a:cubicBezTo>
                <a:lnTo>
                  <a:pt x="128498" y="150644"/>
                </a:lnTo>
                <a:cubicBezTo>
                  <a:pt x="125432" y="150227"/>
                  <a:pt x="122426" y="149394"/>
                  <a:pt x="119598" y="148233"/>
                </a:cubicBezTo>
                <a:lnTo>
                  <a:pt x="109180" y="155168"/>
                </a:lnTo>
                <a:cubicBezTo>
                  <a:pt x="106055" y="157252"/>
                  <a:pt x="101918" y="156835"/>
                  <a:pt x="99268" y="154186"/>
                </a:cubicBezTo>
                <a:lnTo>
                  <a:pt x="93553" y="148471"/>
                </a:lnTo>
                <a:cubicBezTo>
                  <a:pt x="90904" y="145822"/>
                  <a:pt x="90488" y="141684"/>
                  <a:pt x="92571" y="138559"/>
                </a:cubicBezTo>
                <a:lnTo>
                  <a:pt x="99506" y="128141"/>
                </a:lnTo>
                <a:cubicBezTo>
                  <a:pt x="98941" y="126742"/>
                  <a:pt x="98435" y="125284"/>
                  <a:pt x="98018" y="123765"/>
                </a:cubicBezTo>
                <a:cubicBezTo>
                  <a:pt x="97601" y="122247"/>
                  <a:pt x="97334" y="120729"/>
                  <a:pt x="97125" y="119241"/>
                </a:cubicBezTo>
                <a:lnTo>
                  <a:pt x="85904" y="113705"/>
                </a:lnTo>
                <a:cubicBezTo>
                  <a:pt x="82540" y="112038"/>
                  <a:pt x="80843" y="108228"/>
                  <a:pt x="81796" y="104626"/>
                </a:cubicBezTo>
                <a:lnTo>
                  <a:pt x="83880" y="96828"/>
                </a:lnTo>
                <a:cubicBezTo>
                  <a:pt x="84862" y="93226"/>
                  <a:pt x="88225" y="90785"/>
                  <a:pt x="91976" y="91023"/>
                </a:cubicBezTo>
                <a:lnTo>
                  <a:pt x="104448" y="91827"/>
                </a:lnTo>
                <a:cubicBezTo>
                  <a:pt x="106323" y="89416"/>
                  <a:pt x="108496" y="87184"/>
                  <a:pt x="110966" y="85279"/>
                </a:cubicBezTo>
                <a:lnTo>
                  <a:pt x="110163" y="72836"/>
                </a:lnTo>
                <a:cubicBezTo>
                  <a:pt x="109924" y="69086"/>
                  <a:pt x="112365" y="65693"/>
                  <a:pt x="115967" y="64740"/>
                </a:cubicBezTo>
                <a:lnTo>
                  <a:pt x="123765" y="62657"/>
                </a:lnTo>
                <a:close/>
                <a:moveTo>
                  <a:pt x="133469" y="101203"/>
                </a:moveTo>
                <a:cubicBezTo>
                  <a:pt x="126241" y="101211"/>
                  <a:pt x="120379" y="107087"/>
                  <a:pt x="120387" y="114315"/>
                </a:cubicBezTo>
                <a:cubicBezTo>
                  <a:pt x="120395" y="121543"/>
                  <a:pt x="126270" y="127405"/>
                  <a:pt x="133499" y="127397"/>
                </a:cubicBezTo>
                <a:cubicBezTo>
                  <a:pt x="140727" y="127389"/>
                  <a:pt x="146589" y="121513"/>
                  <a:pt x="146581" y="114285"/>
                </a:cubicBezTo>
                <a:cubicBezTo>
                  <a:pt x="146573" y="107057"/>
                  <a:pt x="140697" y="101195"/>
                  <a:pt x="133469" y="101203"/>
                </a:cubicBezTo>
                <a:close/>
                <a:moveTo>
                  <a:pt x="66943" y="-13543"/>
                </a:moveTo>
                <a:lnTo>
                  <a:pt x="74741" y="-11460"/>
                </a:lnTo>
                <a:cubicBezTo>
                  <a:pt x="78343" y="-10477"/>
                  <a:pt x="80784" y="-7084"/>
                  <a:pt x="80546" y="-3364"/>
                </a:cubicBezTo>
                <a:lnTo>
                  <a:pt x="79742" y="9079"/>
                </a:lnTo>
                <a:cubicBezTo>
                  <a:pt x="82213" y="10984"/>
                  <a:pt x="84386" y="13186"/>
                  <a:pt x="86261" y="15627"/>
                </a:cubicBezTo>
                <a:lnTo>
                  <a:pt x="98762" y="14823"/>
                </a:lnTo>
                <a:cubicBezTo>
                  <a:pt x="102483" y="14585"/>
                  <a:pt x="105876" y="17026"/>
                  <a:pt x="106859" y="20628"/>
                </a:cubicBezTo>
                <a:lnTo>
                  <a:pt x="108942" y="28426"/>
                </a:lnTo>
                <a:cubicBezTo>
                  <a:pt x="109895" y="32028"/>
                  <a:pt x="108198" y="35838"/>
                  <a:pt x="104835" y="37505"/>
                </a:cubicBezTo>
                <a:lnTo>
                  <a:pt x="93613" y="43041"/>
                </a:lnTo>
                <a:cubicBezTo>
                  <a:pt x="93405" y="44559"/>
                  <a:pt x="93107" y="46077"/>
                  <a:pt x="92720" y="47565"/>
                </a:cubicBezTo>
                <a:cubicBezTo>
                  <a:pt x="92333" y="49054"/>
                  <a:pt x="91797" y="50542"/>
                  <a:pt x="91232" y="51941"/>
                </a:cubicBezTo>
                <a:lnTo>
                  <a:pt x="98167" y="62359"/>
                </a:lnTo>
                <a:cubicBezTo>
                  <a:pt x="100251" y="65484"/>
                  <a:pt x="99834" y="69622"/>
                  <a:pt x="97185" y="72271"/>
                </a:cubicBezTo>
                <a:lnTo>
                  <a:pt x="91470" y="77986"/>
                </a:lnTo>
                <a:cubicBezTo>
                  <a:pt x="88821" y="80635"/>
                  <a:pt x="84683" y="81052"/>
                  <a:pt x="81558" y="78968"/>
                </a:cubicBezTo>
                <a:lnTo>
                  <a:pt x="71140" y="72033"/>
                </a:lnTo>
                <a:cubicBezTo>
                  <a:pt x="68312" y="73194"/>
                  <a:pt x="65306" y="74027"/>
                  <a:pt x="62240" y="74444"/>
                </a:cubicBezTo>
                <a:lnTo>
                  <a:pt x="56704" y="85636"/>
                </a:lnTo>
                <a:cubicBezTo>
                  <a:pt x="55037" y="88999"/>
                  <a:pt x="51227" y="90696"/>
                  <a:pt x="47625" y="89743"/>
                </a:cubicBezTo>
                <a:lnTo>
                  <a:pt x="39826" y="87660"/>
                </a:lnTo>
                <a:cubicBezTo>
                  <a:pt x="36195" y="86678"/>
                  <a:pt x="33784" y="83284"/>
                  <a:pt x="34022" y="79564"/>
                </a:cubicBezTo>
                <a:lnTo>
                  <a:pt x="34826" y="67092"/>
                </a:lnTo>
                <a:cubicBezTo>
                  <a:pt x="32355" y="65187"/>
                  <a:pt x="30182" y="62984"/>
                  <a:pt x="28307" y="60543"/>
                </a:cubicBezTo>
                <a:lnTo>
                  <a:pt x="15806" y="61347"/>
                </a:lnTo>
                <a:cubicBezTo>
                  <a:pt x="12085" y="61585"/>
                  <a:pt x="8692" y="59144"/>
                  <a:pt x="7709" y="55543"/>
                </a:cubicBezTo>
                <a:lnTo>
                  <a:pt x="5626" y="47744"/>
                </a:lnTo>
                <a:cubicBezTo>
                  <a:pt x="4673" y="44142"/>
                  <a:pt x="6370" y="40332"/>
                  <a:pt x="9733" y="38666"/>
                </a:cubicBezTo>
                <a:lnTo>
                  <a:pt x="20955" y="33129"/>
                </a:lnTo>
                <a:cubicBezTo>
                  <a:pt x="21163" y="31611"/>
                  <a:pt x="21461" y="30123"/>
                  <a:pt x="21848" y="28605"/>
                </a:cubicBezTo>
                <a:cubicBezTo>
                  <a:pt x="22265" y="27087"/>
                  <a:pt x="22741" y="25628"/>
                  <a:pt x="23336" y="24229"/>
                </a:cubicBezTo>
                <a:lnTo>
                  <a:pt x="16401" y="13841"/>
                </a:lnTo>
                <a:cubicBezTo>
                  <a:pt x="14317" y="10716"/>
                  <a:pt x="14734" y="6578"/>
                  <a:pt x="17383" y="3929"/>
                </a:cubicBezTo>
                <a:lnTo>
                  <a:pt x="23098" y="-1786"/>
                </a:lnTo>
                <a:cubicBezTo>
                  <a:pt x="25747" y="-4435"/>
                  <a:pt x="29885" y="-4852"/>
                  <a:pt x="33010" y="-2768"/>
                </a:cubicBezTo>
                <a:lnTo>
                  <a:pt x="43428" y="4167"/>
                </a:lnTo>
                <a:cubicBezTo>
                  <a:pt x="46256" y="3006"/>
                  <a:pt x="49262" y="2173"/>
                  <a:pt x="52328" y="1756"/>
                </a:cubicBezTo>
                <a:lnTo>
                  <a:pt x="57864" y="-9436"/>
                </a:lnTo>
                <a:cubicBezTo>
                  <a:pt x="59531" y="-12799"/>
                  <a:pt x="63311" y="-14496"/>
                  <a:pt x="66943" y="-13543"/>
                </a:cubicBezTo>
                <a:close/>
                <a:moveTo>
                  <a:pt x="57269" y="25003"/>
                </a:moveTo>
                <a:cubicBezTo>
                  <a:pt x="50041" y="25003"/>
                  <a:pt x="44172" y="30872"/>
                  <a:pt x="44172" y="38100"/>
                </a:cubicBezTo>
                <a:cubicBezTo>
                  <a:pt x="44172" y="45328"/>
                  <a:pt x="50041" y="51197"/>
                  <a:pt x="57269" y="51197"/>
                </a:cubicBezTo>
                <a:cubicBezTo>
                  <a:pt x="64497" y="51197"/>
                  <a:pt x="70366" y="45328"/>
                  <a:pt x="70366" y="38100"/>
                </a:cubicBezTo>
                <a:cubicBezTo>
                  <a:pt x="70366" y="30872"/>
                  <a:pt x="64497" y="25003"/>
                  <a:pt x="57269" y="25003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76300" y="5069560"/>
            <a:ext cx="2295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ความเสี่ยงด้านการดำเนินงาน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76300" y="5298160"/>
            <a:ext cx="2286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ไม่สามารถดำเนินการตามแผน ความล่าช้า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48400" y="1590796"/>
            <a:ext cx="5562600" cy="2590800"/>
          </a:xfrm>
          <a:custGeom>
            <a:avLst/>
            <a:gdLst/>
            <a:ahLst/>
            <a:cxnLst/>
            <a:rect l="l" t="t" r="r" b="b"/>
            <a:pathLst>
              <a:path w="5562600" h="2590800">
                <a:moveTo>
                  <a:pt x="114306" y="0"/>
                </a:moveTo>
                <a:lnTo>
                  <a:pt x="5448294" y="0"/>
                </a:lnTo>
                <a:cubicBezTo>
                  <a:pt x="5511423" y="0"/>
                  <a:pt x="5562600" y="51177"/>
                  <a:pt x="5562600" y="114306"/>
                </a:cubicBezTo>
                <a:lnTo>
                  <a:pt x="5562600" y="2476494"/>
                </a:lnTo>
                <a:cubicBezTo>
                  <a:pt x="5562600" y="2539623"/>
                  <a:pt x="5511423" y="2590800"/>
                  <a:pt x="5448294" y="2590800"/>
                </a:cubicBezTo>
                <a:lnTo>
                  <a:pt x="114306" y="2590800"/>
                </a:lnTo>
                <a:cubicBezTo>
                  <a:pt x="51177" y="2590800"/>
                  <a:pt x="0" y="2539623"/>
                  <a:pt x="0" y="24764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477000" y="1819396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Risk Matrix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170783" y="2238496"/>
            <a:ext cx="171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Impact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898023" y="2238496"/>
            <a:ext cx="171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Impact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477000" y="2505196"/>
            <a:ext cx="17145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Probability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204121" y="2505196"/>
            <a:ext cx="1647825" cy="685800"/>
          </a:xfrm>
          <a:custGeom>
            <a:avLst/>
            <a:gdLst/>
            <a:ahLst/>
            <a:cxnLst/>
            <a:rect l="l" t="t" r="r" b="b"/>
            <a:pathLst>
              <a:path w="1647825" h="685800">
                <a:moveTo>
                  <a:pt x="76199" y="0"/>
                </a:moveTo>
                <a:lnTo>
                  <a:pt x="1571626" y="0"/>
                </a:lnTo>
                <a:cubicBezTo>
                  <a:pt x="1613709" y="0"/>
                  <a:pt x="1647825" y="34116"/>
                  <a:pt x="1647825" y="76199"/>
                </a:cubicBezTo>
                <a:lnTo>
                  <a:pt x="1647825" y="609601"/>
                </a:lnTo>
                <a:cubicBezTo>
                  <a:pt x="1647825" y="651656"/>
                  <a:pt x="1613681" y="685800"/>
                  <a:pt x="157162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C4B7A6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323183" y="2657596"/>
            <a:ext cx="1409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Medium Risk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327946" y="2886196"/>
            <a:ext cx="140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ต้องเฝ้าระวัง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931360" y="2505196"/>
            <a:ext cx="1647825" cy="685800"/>
          </a:xfrm>
          <a:custGeom>
            <a:avLst/>
            <a:gdLst/>
            <a:ahLst/>
            <a:cxnLst/>
            <a:rect l="l" t="t" r="r" b="b"/>
            <a:pathLst>
              <a:path w="1647825" h="685800">
                <a:moveTo>
                  <a:pt x="76199" y="0"/>
                </a:moveTo>
                <a:lnTo>
                  <a:pt x="1571626" y="0"/>
                </a:lnTo>
                <a:cubicBezTo>
                  <a:pt x="1613709" y="0"/>
                  <a:pt x="1647825" y="34116"/>
                  <a:pt x="1647825" y="76199"/>
                </a:cubicBezTo>
                <a:lnTo>
                  <a:pt x="1647825" y="609601"/>
                </a:lnTo>
                <a:cubicBezTo>
                  <a:pt x="1647825" y="651656"/>
                  <a:pt x="1613681" y="685800"/>
                  <a:pt x="157162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8B8680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10050423" y="2657596"/>
            <a:ext cx="1409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High Risk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055185" y="2886196"/>
            <a:ext cx="140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ต้องมีแผนรับมือ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477000" y="3267075"/>
            <a:ext cx="17145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Probability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204121" y="3267075"/>
            <a:ext cx="1647825" cy="685800"/>
          </a:xfrm>
          <a:custGeom>
            <a:avLst/>
            <a:gdLst/>
            <a:ahLst/>
            <a:cxnLst/>
            <a:rect l="l" t="t" r="r" b="b"/>
            <a:pathLst>
              <a:path w="1647825" h="685800">
                <a:moveTo>
                  <a:pt x="76199" y="0"/>
                </a:moveTo>
                <a:lnTo>
                  <a:pt x="1571626" y="0"/>
                </a:lnTo>
                <a:cubicBezTo>
                  <a:pt x="1613709" y="0"/>
                  <a:pt x="1647825" y="34116"/>
                  <a:pt x="1647825" y="76199"/>
                </a:cubicBezTo>
                <a:lnTo>
                  <a:pt x="1647825" y="609601"/>
                </a:lnTo>
                <a:cubicBezTo>
                  <a:pt x="1647825" y="651656"/>
                  <a:pt x="1613681" y="685800"/>
                  <a:pt x="157162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323183" y="3419475"/>
            <a:ext cx="1409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Low Risk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327946" y="3648075"/>
            <a:ext cx="140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เฝ้าระวังปกติ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931360" y="3267075"/>
            <a:ext cx="1647825" cy="685800"/>
          </a:xfrm>
          <a:custGeom>
            <a:avLst/>
            <a:gdLst/>
            <a:ahLst/>
            <a:cxnLst/>
            <a:rect l="l" t="t" r="r" b="b"/>
            <a:pathLst>
              <a:path w="1647825" h="685800">
                <a:moveTo>
                  <a:pt x="76199" y="0"/>
                </a:moveTo>
                <a:lnTo>
                  <a:pt x="1571626" y="0"/>
                </a:lnTo>
                <a:cubicBezTo>
                  <a:pt x="1613709" y="0"/>
                  <a:pt x="1647825" y="34116"/>
                  <a:pt x="1647825" y="76199"/>
                </a:cubicBezTo>
                <a:lnTo>
                  <a:pt x="1647825" y="609601"/>
                </a:lnTo>
                <a:cubicBezTo>
                  <a:pt x="1647825" y="651656"/>
                  <a:pt x="1613681" y="685800"/>
                  <a:pt x="1571626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8B868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10050423" y="3419475"/>
            <a:ext cx="1409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Medium Risk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055185" y="3648075"/>
            <a:ext cx="140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ต้องเฝ้าระวัง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248400" y="4409954"/>
            <a:ext cx="5562600" cy="1905000"/>
          </a:xfrm>
          <a:custGeom>
            <a:avLst/>
            <a:gdLst/>
            <a:ahLst/>
            <a:cxnLst/>
            <a:rect l="l" t="t" r="r" b="b"/>
            <a:pathLst>
              <a:path w="5562600" h="1905000">
                <a:moveTo>
                  <a:pt x="76200" y="0"/>
                </a:moveTo>
                <a:lnTo>
                  <a:pt x="5486400" y="0"/>
                </a:lnTo>
                <a:cubicBezTo>
                  <a:pt x="5528456" y="0"/>
                  <a:pt x="5562600" y="34144"/>
                  <a:pt x="5562600" y="76200"/>
                </a:cubicBezTo>
                <a:lnTo>
                  <a:pt x="5562600" y="1828800"/>
                </a:lnTo>
                <a:cubicBezTo>
                  <a:pt x="5562600" y="1870856"/>
                  <a:pt x="5528456" y="1905000"/>
                  <a:pt x="5486400" y="1905000"/>
                </a:cubicBezTo>
                <a:lnTo>
                  <a:pt x="76200" y="1905000"/>
                </a:lnTo>
                <a:cubicBezTo>
                  <a:pt x="34144" y="1905000"/>
                  <a:pt x="0" y="1870856"/>
                  <a:pt x="0" y="1828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438900" y="4600454"/>
            <a:ext cx="526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การจัดการความเสี่ยง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57950" y="501955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67873" y="0"/>
                  <a:pt x="69071" y="260"/>
                  <a:pt x="70165" y="755"/>
                </a:cubicBezTo>
                <a:lnTo>
                  <a:pt x="119234" y="21565"/>
                </a:lnTo>
                <a:cubicBezTo>
                  <a:pt x="124964" y="23987"/>
                  <a:pt x="129235" y="29639"/>
                  <a:pt x="129209" y="36463"/>
                </a:cubicBezTo>
                <a:cubicBezTo>
                  <a:pt x="129079" y="62299"/>
                  <a:pt x="118452" y="109571"/>
                  <a:pt x="73577" y="131058"/>
                </a:cubicBezTo>
                <a:cubicBezTo>
                  <a:pt x="69227" y="133142"/>
                  <a:pt x="64175" y="133142"/>
                  <a:pt x="59825" y="131058"/>
                </a:cubicBezTo>
                <a:cubicBezTo>
                  <a:pt x="14924" y="109571"/>
                  <a:pt x="4323" y="62299"/>
                  <a:pt x="4193" y="36463"/>
                </a:cubicBezTo>
                <a:cubicBezTo>
                  <a:pt x="4167" y="29639"/>
                  <a:pt x="8439" y="23987"/>
                  <a:pt x="14168" y="21565"/>
                </a:cubicBezTo>
                <a:lnTo>
                  <a:pt x="63211" y="755"/>
                </a:lnTo>
                <a:cubicBezTo>
                  <a:pt x="64305" y="260"/>
                  <a:pt x="65477" y="0"/>
                  <a:pt x="66675" y="0"/>
                </a:cubicBezTo>
                <a:close/>
                <a:moveTo>
                  <a:pt x="66675" y="17398"/>
                </a:moveTo>
                <a:lnTo>
                  <a:pt x="66675" y="115874"/>
                </a:lnTo>
                <a:cubicBezTo>
                  <a:pt x="102617" y="98476"/>
                  <a:pt x="112280" y="59929"/>
                  <a:pt x="112514" y="36854"/>
                </a:cubicBezTo>
                <a:lnTo>
                  <a:pt x="66675" y="17424"/>
                </a:lnTo>
                <a:lnTo>
                  <a:pt x="66675" y="17424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681788" y="4981454"/>
            <a:ext cx="2352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Avoid: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หลีกเลี่ยงความเสี่ยงที่รุนแรง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57950" y="532435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755" y="60424"/>
                </a:moveTo>
                <a:lnTo>
                  <a:pt x="89595" y="60424"/>
                </a:lnTo>
                <a:cubicBezTo>
                  <a:pt x="93059" y="60424"/>
                  <a:pt x="95845" y="63211"/>
                  <a:pt x="95845" y="66675"/>
                </a:cubicBezTo>
                <a:cubicBezTo>
                  <a:pt x="95845" y="70139"/>
                  <a:pt x="93059" y="72926"/>
                  <a:pt x="89595" y="72926"/>
                </a:cubicBezTo>
                <a:lnTo>
                  <a:pt x="43755" y="72926"/>
                </a:lnTo>
                <a:cubicBezTo>
                  <a:pt x="40291" y="72926"/>
                  <a:pt x="37505" y="70139"/>
                  <a:pt x="37505" y="66675"/>
                </a:cubicBezTo>
                <a:cubicBezTo>
                  <a:pt x="37505" y="63211"/>
                  <a:pt x="40291" y="60424"/>
                  <a:pt x="43755" y="60424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681788" y="5286254"/>
            <a:ext cx="2619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Mitigate: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ลดความรุนแรงของความเสี่ยง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57950" y="562915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39224"/>
                </a:moveTo>
                <a:lnTo>
                  <a:pt x="105899" y="64227"/>
                </a:lnTo>
                <a:cubicBezTo>
                  <a:pt x="103503" y="66623"/>
                  <a:pt x="99934" y="67326"/>
                  <a:pt x="96809" y="66024"/>
                </a:cubicBezTo>
                <a:cubicBezTo>
                  <a:pt x="93684" y="64722"/>
                  <a:pt x="91678" y="61700"/>
                  <a:pt x="91678" y="58341"/>
                </a:cubicBezTo>
                <a:lnTo>
                  <a:pt x="91678" y="41672"/>
                </a:lnTo>
                <a:lnTo>
                  <a:pt x="8334" y="41672"/>
                </a:lnTo>
                <a:cubicBezTo>
                  <a:pt x="3724" y="41672"/>
                  <a:pt x="0" y="37947"/>
                  <a:pt x="0" y="33337"/>
                </a:cubicBezTo>
                <a:cubicBezTo>
                  <a:pt x="0" y="28728"/>
                  <a:pt x="3724" y="25003"/>
                  <a:pt x="8334" y="25003"/>
                </a:cubicBezTo>
                <a:lnTo>
                  <a:pt x="91678" y="25003"/>
                </a:lnTo>
                <a:lnTo>
                  <a:pt x="91678" y="8334"/>
                </a:lnTo>
                <a:cubicBezTo>
                  <a:pt x="91678" y="4975"/>
                  <a:pt x="93710" y="1927"/>
                  <a:pt x="96835" y="625"/>
                </a:cubicBezTo>
                <a:cubicBezTo>
                  <a:pt x="99960" y="-677"/>
                  <a:pt x="103529" y="52"/>
                  <a:pt x="105925" y="2422"/>
                </a:cubicBezTo>
                <a:lnTo>
                  <a:pt x="130928" y="27425"/>
                </a:lnTo>
                <a:cubicBezTo>
                  <a:pt x="134183" y="30681"/>
                  <a:pt x="134183" y="35968"/>
                  <a:pt x="130928" y="39224"/>
                </a:cubicBezTo>
                <a:close/>
                <a:moveTo>
                  <a:pt x="27425" y="130902"/>
                </a:moveTo>
                <a:lnTo>
                  <a:pt x="2422" y="105899"/>
                </a:lnTo>
                <a:cubicBezTo>
                  <a:pt x="-833" y="102643"/>
                  <a:pt x="-833" y="97356"/>
                  <a:pt x="2422" y="94100"/>
                </a:cubicBezTo>
                <a:lnTo>
                  <a:pt x="27425" y="69097"/>
                </a:lnTo>
                <a:cubicBezTo>
                  <a:pt x="29821" y="66701"/>
                  <a:pt x="33390" y="65998"/>
                  <a:pt x="36515" y="67300"/>
                </a:cubicBezTo>
                <a:cubicBezTo>
                  <a:pt x="39640" y="68602"/>
                  <a:pt x="41672" y="71650"/>
                  <a:pt x="41672" y="75009"/>
                </a:cubicBezTo>
                <a:lnTo>
                  <a:pt x="41672" y="91678"/>
                </a:lnTo>
                <a:lnTo>
                  <a:pt x="125016" y="91678"/>
                </a:lnTo>
                <a:cubicBezTo>
                  <a:pt x="129626" y="91678"/>
                  <a:pt x="133350" y="95403"/>
                  <a:pt x="133350" y="100013"/>
                </a:cubicBezTo>
                <a:cubicBezTo>
                  <a:pt x="133350" y="104622"/>
                  <a:pt x="129626" y="108347"/>
                  <a:pt x="125016" y="108347"/>
                </a:cubicBezTo>
                <a:lnTo>
                  <a:pt x="41672" y="108347"/>
                </a:lnTo>
                <a:lnTo>
                  <a:pt x="41672" y="125016"/>
                </a:lnTo>
                <a:cubicBezTo>
                  <a:pt x="41672" y="128375"/>
                  <a:pt x="39640" y="131423"/>
                  <a:pt x="36515" y="132725"/>
                </a:cubicBezTo>
                <a:cubicBezTo>
                  <a:pt x="33390" y="134027"/>
                  <a:pt x="29821" y="133298"/>
                  <a:pt x="27425" y="13092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681788" y="5591054"/>
            <a:ext cx="2190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Transfer: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โอนความเสี่ยงให้ผู้อื่น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457950" y="593395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6681788" y="5895854"/>
            <a:ext cx="2324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Accept: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ยอมรับความเสี่ยงที่ยอมได้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668000" y="381000"/>
            <a:ext cx="952500" cy="952500"/>
          </a:xfrm>
          <a:custGeom>
            <a:avLst/>
            <a:gdLst/>
            <a:ahLst/>
            <a:cxnLst/>
            <a:rect l="l" t="t" r="r" b="b"/>
            <a:pathLst>
              <a:path w="952500" h="952500">
                <a:moveTo>
                  <a:pt x="476250" y="0"/>
                </a:moveTo>
                <a:lnTo>
                  <a:pt x="476250" y="0"/>
                </a:lnTo>
                <a:cubicBezTo>
                  <a:pt x="739100" y="0"/>
                  <a:pt x="952500" y="213400"/>
                  <a:pt x="952500" y="476250"/>
                </a:cubicBezTo>
                <a:lnTo>
                  <a:pt x="952500" y="476250"/>
                </a:lnTo>
                <a:cubicBezTo>
                  <a:pt x="952500" y="739100"/>
                  <a:pt x="739100" y="952500"/>
                  <a:pt x="476250" y="952500"/>
                </a:cubicBezTo>
                <a:lnTo>
                  <a:pt x="476250" y="952500"/>
                </a:lnTo>
                <a:cubicBezTo>
                  <a:pt x="213400" y="952500"/>
                  <a:pt x="0" y="739100"/>
                  <a:pt x="0" y="476250"/>
                </a:cubicBezTo>
                <a:lnTo>
                  <a:pt x="0" y="476250"/>
                </a:lnTo>
                <a:cubicBezTo>
                  <a:pt x="0" y="213400"/>
                  <a:pt x="213400" y="0"/>
                  <a:pt x="476250" y="0"/>
                </a:cubicBezTo>
                <a:close/>
              </a:path>
            </a:pathLst>
          </a:custGeom>
          <a:solidFill>
            <a:srgbClr val="8B8680">
              <a:alpha val="1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วัตถุประสงค์การเรียนรู้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81000" y="15049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53403" y="1600200"/>
            <a:ext cx="20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90600" y="1581150"/>
            <a:ext cx="504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ใช้เครื่องมือวิเคราะห์ได้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90600" y="1924050"/>
            <a:ext cx="5029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 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SWOT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, 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และ 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Cost-Effectiveness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เบื้องต้นได้อย่างถูกต้อง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24003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53403" y="2495550"/>
            <a:ext cx="20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90600" y="2476500"/>
            <a:ext cx="504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เปรียบเทียบเชิงระบบ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90600" y="2819400"/>
            <a:ext cx="5029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เปรียบเทียบทางเลือกเชิงระบบอย่าง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โปร่งใส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และ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เป็นกลาง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248400" y="15049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420803" y="1600200"/>
            <a:ext cx="20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858000" y="1581150"/>
            <a:ext cx="504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นำเสนอเหตุผล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858000" y="1924050"/>
            <a:ext cx="5029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นำเสนอเหตุผลในการเลือกนโยบายที่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เหมาะสม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และ</a:t>
            </a: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สามารถตรวจสอบได้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48400" y="2400300"/>
            <a:ext cx="5562600" cy="1238250"/>
          </a:xfrm>
          <a:custGeom>
            <a:avLst/>
            <a:gdLst/>
            <a:ahLst/>
            <a:cxnLst/>
            <a:rect l="l" t="t" r="r" b="b"/>
            <a:pathLst>
              <a:path w="5562600" h="1238250">
                <a:moveTo>
                  <a:pt x="76202" y="0"/>
                </a:moveTo>
                <a:lnTo>
                  <a:pt x="5486398" y="0"/>
                </a:lnTo>
                <a:cubicBezTo>
                  <a:pt x="5528483" y="0"/>
                  <a:pt x="5562600" y="34117"/>
                  <a:pt x="5562600" y="76202"/>
                </a:cubicBezTo>
                <a:lnTo>
                  <a:pt x="5562600" y="1162048"/>
                </a:lnTo>
                <a:cubicBezTo>
                  <a:pt x="5562600" y="1204133"/>
                  <a:pt x="5528483" y="1238250"/>
                  <a:pt x="5486398" y="1238250"/>
                </a:cubicBezTo>
                <a:lnTo>
                  <a:pt x="76202" y="1238250"/>
                </a:lnTo>
                <a:cubicBezTo>
                  <a:pt x="34117" y="1238250"/>
                  <a:pt x="0" y="1204133"/>
                  <a:pt x="0" y="116204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496050" y="268224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ubicBezTo>
                  <a:pt x="0" y="34144"/>
                  <a:pt x="34144" y="0"/>
                  <a:pt x="76200" y="0"/>
                </a:cubicBezTo>
                <a:close/>
                <a:moveTo>
                  <a:pt x="69056" y="35719"/>
                </a:moveTo>
                <a:lnTo>
                  <a:pt x="69056" y="76200"/>
                </a:lnTo>
                <a:cubicBezTo>
                  <a:pt x="69056" y="78581"/>
                  <a:pt x="70247" y="80814"/>
                  <a:pt x="72241" y="82153"/>
                </a:cubicBezTo>
                <a:lnTo>
                  <a:pt x="100816" y="101203"/>
                </a:lnTo>
                <a:cubicBezTo>
                  <a:pt x="104090" y="103406"/>
                  <a:pt x="108525" y="102513"/>
                  <a:pt x="110728" y="99209"/>
                </a:cubicBezTo>
                <a:cubicBezTo>
                  <a:pt x="112931" y="95905"/>
                  <a:pt x="112038" y="91500"/>
                  <a:pt x="108734" y="89297"/>
                </a:cubicBezTo>
                <a:lnTo>
                  <a:pt x="83344" y="72390"/>
                </a:lnTo>
                <a:lnTo>
                  <a:pt x="83344" y="35719"/>
                </a:lnTo>
                <a:cubicBezTo>
                  <a:pt x="83344" y="31760"/>
                  <a:pt x="80159" y="28575"/>
                  <a:pt x="76200" y="28575"/>
                </a:cubicBezTo>
                <a:cubicBezTo>
                  <a:pt x="72241" y="28575"/>
                  <a:pt x="69056" y="31760"/>
                  <a:pt x="69056" y="35719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724650" y="2628900"/>
            <a:ext cx="49339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ระยะเวลา: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3 ชั่วโมง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515100" y="299847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A8A29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724650" y="2952750"/>
            <a:ext cx="49339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เอกสารประกอบ: M3-Handout-MCDA, M3-Worksheet-Policy-Analysis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81000" y="6015991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419100" y="629412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28650" y="6248400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สาระสำคัญ:</a:t>
            </a:r>
            <a:r>
              <a:rPr lang="en-US" sz="12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SWOT ช่วยอ่านบริบท | MCDA ช่วยเปรียบเทียบหลายเกณฑ์ | CEA ใช้เมื่อต้องเลือกจากต้นทุน-ผลลัพธ์ | Scenario Planning ใช้เมื่ออนาคตไม่แน่นอน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DECISION MAKING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Decision Rule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1788319"/>
            <a:ext cx="567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หลักการเลือกทางเลือก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2207298"/>
            <a:ext cx="5648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กำหนด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กฎการตัดสินใจ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ที่ชัดเจน: ชนะทุกมิติหรือยอมรับ trade-off ตามเกณฑ์หลัก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2993110"/>
            <a:ext cx="5562600" cy="1485900"/>
          </a:xfrm>
          <a:custGeom>
            <a:avLst/>
            <a:gdLst/>
            <a:ahLst/>
            <a:cxnLst/>
            <a:rect l="l" t="t" r="r" b="b"/>
            <a:pathLst>
              <a:path w="5562600" h="1485900">
                <a:moveTo>
                  <a:pt x="76197" y="0"/>
                </a:moveTo>
                <a:lnTo>
                  <a:pt x="5486403" y="0"/>
                </a:lnTo>
                <a:cubicBezTo>
                  <a:pt x="5528485" y="0"/>
                  <a:pt x="5562600" y="34115"/>
                  <a:pt x="5562600" y="76197"/>
                </a:cubicBezTo>
                <a:lnTo>
                  <a:pt x="5562600" y="1409703"/>
                </a:lnTo>
                <a:cubicBezTo>
                  <a:pt x="5562600" y="1451785"/>
                  <a:pt x="5528485" y="1485900"/>
                  <a:pt x="5486403" y="1485900"/>
                </a:cubicBezTo>
                <a:lnTo>
                  <a:pt x="76197" y="1485900"/>
                </a:lnTo>
                <a:cubicBezTo>
                  <a:pt x="34115" y="1485900"/>
                  <a:pt x="0" y="1451785"/>
                  <a:pt x="0" y="14097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95313" y="322171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53690" y="0"/>
                </a:moveTo>
                <a:lnTo>
                  <a:pt x="137033" y="0"/>
                </a:lnTo>
                <a:cubicBezTo>
                  <a:pt x="146893" y="0"/>
                  <a:pt x="154930" y="8111"/>
                  <a:pt x="154558" y="17934"/>
                </a:cubicBezTo>
                <a:cubicBezTo>
                  <a:pt x="154484" y="19906"/>
                  <a:pt x="154409" y="21878"/>
                  <a:pt x="154298" y="23812"/>
                </a:cubicBezTo>
                <a:lnTo>
                  <a:pt x="172752" y="23812"/>
                </a:lnTo>
                <a:cubicBezTo>
                  <a:pt x="182463" y="23812"/>
                  <a:pt x="191021" y="31849"/>
                  <a:pt x="190277" y="42342"/>
                </a:cubicBezTo>
                <a:cubicBezTo>
                  <a:pt x="187486" y="80925"/>
                  <a:pt x="167767" y="102133"/>
                  <a:pt x="146372" y="113221"/>
                </a:cubicBezTo>
                <a:cubicBezTo>
                  <a:pt x="140494" y="116272"/>
                  <a:pt x="134503" y="118542"/>
                  <a:pt x="128811" y="120216"/>
                </a:cubicBezTo>
                <a:cubicBezTo>
                  <a:pt x="121295" y="130857"/>
                  <a:pt x="113481" y="136475"/>
                  <a:pt x="107268" y="139489"/>
                </a:cubicBezTo>
                <a:lnTo>
                  <a:pt x="107268" y="166688"/>
                </a:lnTo>
                <a:lnTo>
                  <a:pt x="131080" y="166688"/>
                </a:lnTo>
                <a:cubicBezTo>
                  <a:pt x="137666" y="166688"/>
                  <a:pt x="142987" y="172008"/>
                  <a:pt x="142987" y="178594"/>
                </a:cubicBezTo>
                <a:cubicBezTo>
                  <a:pt x="142987" y="185179"/>
                  <a:pt x="137666" y="190500"/>
                  <a:pt x="131080" y="190500"/>
                </a:cubicBezTo>
                <a:lnTo>
                  <a:pt x="59643" y="190500"/>
                </a:lnTo>
                <a:cubicBezTo>
                  <a:pt x="53057" y="190500"/>
                  <a:pt x="47737" y="185179"/>
                  <a:pt x="47737" y="178594"/>
                </a:cubicBezTo>
                <a:cubicBezTo>
                  <a:pt x="47737" y="172008"/>
                  <a:pt x="53057" y="166688"/>
                  <a:pt x="59643" y="166688"/>
                </a:cubicBezTo>
                <a:lnTo>
                  <a:pt x="83455" y="166688"/>
                </a:lnTo>
                <a:lnTo>
                  <a:pt x="83455" y="139489"/>
                </a:lnTo>
                <a:cubicBezTo>
                  <a:pt x="77502" y="136624"/>
                  <a:pt x="70098" y="131304"/>
                  <a:pt x="62880" y="121518"/>
                </a:cubicBezTo>
                <a:cubicBezTo>
                  <a:pt x="56034" y="119732"/>
                  <a:pt x="48592" y="117016"/>
                  <a:pt x="41337" y="112923"/>
                </a:cubicBezTo>
                <a:cubicBezTo>
                  <a:pt x="21208" y="101650"/>
                  <a:pt x="3051" y="80404"/>
                  <a:pt x="446" y="42267"/>
                </a:cubicBezTo>
                <a:cubicBezTo>
                  <a:pt x="-260" y="31812"/>
                  <a:pt x="8260" y="23775"/>
                  <a:pt x="17971" y="23775"/>
                </a:cubicBezTo>
                <a:lnTo>
                  <a:pt x="36426" y="23775"/>
                </a:lnTo>
                <a:cubicBezTo>
                  <a:pt x="36314" y="21841"/>
                  <a:pt x="36240" y="19906"/>
                  <a:pt x="36165" y="17897"/>
                </a:cubicBezTo>
                <a:cubicBezTo>
                  <a:pt x="35793" y="8037"/>
                  <a:pt x="43830" y="-37"/>
                  <a:pt x="53690" y="-37"/>
                </a:cubicBezTo>
                <a:close/>
                <a:moveTo>
                  <a:pt x="37765" y="41672"/>
                </a:moveTo>
                <a:lnTo>
                  <a:pt x="18269" y="41672"/>
                </a:lnTo>
                <a:cubicBezTo>
                  <a:pt x="20575" y="73186"/>
                  <a:pt x="35049" y="88962"/>
                  <a:pt x="49969" y="97334"/>
                </a:cubicBezTo>
                <a:cubicBezTo>
                  <a:pt x="44611" y="83455"/>
                  <a:pt x="40184" y="65336"/>
                  <a:pt x="37765" y="41672"/>
                </a:cubicBezTo>
                <a:close/>
                <a:moveTo>
                  <a:pt x="141387" y="95548"/>
                </a:moveTo>
                <a:cubicBezTo>
                  <a:pt x="156456" y="86692"/>
                  <a:pt x="170073" y="70954"/>
                  <a:pt x="172380" y="41672"/>
                </a:cubicBezTo>
                <a:lnTo>
                  <a:pt x="152921" y="41672"/>
                </a:lnTo>
                <a:cubicBezTo>
                  <a:pt x="150614" y="64331"/>
                  <a:pt x="146447" y="81930"/>
                  <a:pt x="141387" y="9554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23925" y="3183610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Dominance Rule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356461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ทางเลือกที่ชนะในทุกเกณฑ์ (dominant option)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1500" y="3869410"/>
            <a:ext cx="5181600" cy="419100"/>
          </a:xfrm>
          <a:custGeom>
            <a:avLst/>
            <a:gdLst/>
            <a:ahLst/>
            <a:cxnLst/>
            <a:rect l="l" t="t" r="r" b="b"/>
            <a:pathLst>
              <a:path w="5181600" h="419100">
                <a:moveTo>
                  <a:pt x="76201" y="0"/>
                </a:moveTo>
                <a:lnTo>
                  <a:pt x="5105399" y="0"/>
                </a:lnTo>
                <a:cubicBezTo>
                  <a:pt x="5147484" y="0"/>
                  <a:pt x="5181600" y="34116"/>
                  <a:pt x="5181600" y="76201"/>
                </a:cubicBezTo>
                <a:lnTo>
                  <a:pt x="5181600" y="342899"/>
                </a:lnTo>
                <a:cubicBezTo>
                  <a:pt x="5181600" y="384984"/>
                  <a:pt x="5147484" y="419100"/>
                  <a:pt x="510539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685800" y="398371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Option A มีคะแนนสูงกว่า Option B ในทุกเกณฑ์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81000" y="4631410"/>
            <a:ext cx="5562600" cy="1485900"/>
          </a:xfrm>
          <a:custGeom>
            <a:avLst/>
            <a:gdLst/>
            <a:ahLst/>
            <a:cxnLst/>
            <a:rect l="l" t="t" r="r" b="b"/>
            <a:pathLst>
              <a:path w="5562600" h="1485900">
                <a:moveTo>
                  <a:pt x="76197" y="0"/>
                </a:moveTo>
                <a:lnTo>
                  <a:pt x="5486403" y="0"/>
                </a:lnTo>
                <a:cubicBezTo>
                  <a:pt x="5528485" y="0"/>
                  <a:pt x="5562600" y="34115"/>
                  <a:pt x="5562600" y="76197"/>
                </a:cubicBezTo>
                <a:lnTo>
                  <a:pt x="5562600" y="1409703"/>
                </a:lnTo>
                <a:cubicBezTo>
                  <a:pt x="5562600" y="1451785"/>
                  <a:pt x="5528485" y="1485900"/>
                  <a:pt x="5486403" y="1485900"/>
                </a:cubicBezTo>
                <a:lnTo>
                  <a:pt x="76197" y="1485900"/>
                </a:lnTo>
                <a:cubicBezTo>
                  <a:pt x="34115" y="1485900"/>
                  <a:pt x="0" y="1451785"/>
                  <a:pt x="0" y="14097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571500" y="486001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42875" y="11906"/>
                </a:moveTo>
                <a:lnTo>
                  <a:pt x="190500" y="11906"/>
                </a:lnTo>
                <a:cubicBezTo>
                  <a:pt x="197086" y="11906"/>
                  <a:pt x="202406" y="17227"/>
                  <a:pt x="202406" y="23812"/>
                </a:cubicBezTo>
                <a:cubicBezTo>
                  <a:pt x="202406" y="30398"/>
                  <a:pt x="197086" y="35719"/>
                  <a:pt x="190500" y="35719"/>
                </a:cubicBezTo>
                <a:lnTo>
                  <a:pt x="148233" y="35719"/>
                </a:lnTo>
                <a:cubicBezTo>
                  <a:pt x="146298" y="45318"/>
                  <a:pt x="139712" y="53243"/>
                  <a:pt x="130969" y="57038"/>
                </a:cubicBezTo>
                <a:lnTo>
                  <a:pt x="130969" y="166688"/>
                </a:lnTo>
                <a:lnTo>
                  <a:pt x="190500" y="166688"/>
                </a:lnTo>
                <a:cubicBezTo>
                  <a:pt x="197086" y="166688"/>
                  <a:pt x="202406" y="172008"/>
                  <a:pt x="202406" y="178594"/>
                </a:cubicBezTo>
                <a:cubicBezTo>
                  <a:pt x="202406" y="185179"/>
                  <a:pt x="197086" y="190500"/>
                  <a:pt x="190500" y="190500"/>
                </a:cubicBezTo>
                <a:lnTo>
                  <a:pt x="47625" y="190500"/>
                </a:lnTo>
                <a:cubicBezTo>
                  <a:pt x="41039" y="190500"/>
                  <a:pt x="35719" y="185179"/>
                  <a:pt x="35719" y="178594"/>
                </a:cubicBezTo>
                <a:cubicBezTo>
                  <a:pt x="35719" y="172008"/>
                  <a:pt x="41039" y="166688"/>
                  <a:pt x="47625" y="166688"/>
                </a:cubicBezTo>
                <a:lnTo>
                  <a:pt x="107156" y="166688"/>
                </a:lnTo>
                <a:lnTo>
                  <a:pt x="107156" y="57038"/>
                </a:lnTo>
                <a:cubicBezTo>
                  <a:pt x="98413" y="53206"/>
                  <a:pt x="91827" y="45281"/>
                  <a:pt x="89892" y="35719"/>
                </a:cubicBezTo>
                <a:lnTo>
                  <a:pt x="47625" y="35719"/>
                </a:lnTo>
                <a:cubicBezTo>
                  <a:pt x="41039" y="35719"/>
                  <a:pt x="35719" y="30398"/>
                  <a:pt x="35719" y="23812"/>
                </a:cubicBezTo>
                <a:cubicBezTo>
                  <a:pt x="35719" y="17227"/>
                  <a:pt x="41039" y="11906"/>
                  <a:pt x="47625" y="11906"/>
                </a:cubicBezTo>
                <a:lnTo>
                  <a:pt x="95250" y="11906"/>
                </a:lnTo>
                <a:cubicBezTo>
                  <a:pt x="100682" y="4688"/>
                  <a:pt x="109314" y="0"/>
                  <a:pt x="119063" y="0"/>
                </a:cubicBezTo>
                <a:cubicBezTo>
                  <a:pt x="128811" y="0"/>
                  <a:pt x="137443" y="4688"/>
                  <a:pt x="142875" y="11906"/>
                </a:cubicBezTo>
                <a:close/>
                <a:moveTo>
                  <a:pt x="163562" y="119063"/>
                </a:moveTo>
                <a:lnTo>
                  <a:pt x="217438" y="119063"/>
                </a:lnTo>
                <a:lnTo>
                  <a:pt x="190500" y="72851"/>
                </a:lnTo>
                <a:lnTo>
                  <a:pt x="163562" y="119063"/>
                </a:lnTo>
                <a:close/>
                <a:moveTo>
                  <a:pt x="190500" y="154781"/>
                </a:moveTo>
                <a:cubicBezTo>
                  <a:pt x="167097" y="154781"/>
                  <a:pt x="147638" y="142131"/>
                  <a:pt x="143619" y="125425"/>
                </a:cubicBezTo>
                <a:cubicBezTo>
                  <a:pt x="142652" y="121332"/>
                  <a:pt x="143991" y="117128"/>
                  <a:pt x="146112" y="113481"/>
                </a:cubicBezTo>
                <a:lnTo>
                  <a:pt x="181533" y="52760"/>
                </a:lnTo>
                <a:cubicBezTo>
                  <a:pt x="183393" y="49560"/>
                  <a:pt x="186817" y="47625"/>
                  <a:pt x="190500" y="47625"/>
                </a:cubicBezTo>
                <a:cubicBezTo>
                  <a:pt x="194183" y="47625"/>
                  <a:pt x="197607" y="49597"/>
                  <a:pt x="199467" y="52760"/>
                </a:cubicBezTo>
                <a:lnTo>
                  <a:pt x="234888" y="113481"/>
                </a:lnTo>
                <a:cubicBezTo>
                  <a:pt x="237009" y="117128"/>
                  <a:pt x="238348" y="121332"/>
                  <a:pt x="237381" y="125425"/>
                </a:cubicBezTo>
                <a:cubicBezTo>
                  <a:pt x="233363" y="142094"/>
                  <a:pt x="213903" y="154781"/>
                  <a:pt x="190500" y="154781"/>
                </a:cubicBezTo>
                <a:close/>
                <a:moveTo>
                  <a:pt x="47179" y="72851"/>
                </a:moveTo>
                <a:lnTo>
                  <a:pt x="20241" y="119063"/>
                </a:lnTo>
                <a:lnTo>
                  <a:pt x="74154" y="119063"/>
                </a:lnTo>
                <a:lnTo>
                  <a:pt x="47179" y="72851"/>
                </a:lnTo>
                <a:close/>
                <a:moveTo>
                  <a:pt x="335" y="125425"/>
                </a:moveTo>
                <a:cubicBezTo>
                  <a:pt x="-633" y="121332"/>
                  <a:pt x="707" y="117128"/>
                  <a:pt x="2828" y="113481"/>
                </a:cubicBezTo>
                <a:lnTo>
                  <a:pt x="38249" y="52760"/>
                </a:lnTo>
                <a:cubicBezTo>
                  <a:pt x="40109" y="49560"/>
                  <a:pt x="43532" y="47625"/>
                  <a:pt x="47216" y="47625"/>
                </a:cubicBezTo>
                <a:cubicBezTo>
                  <a:pt x="50899" y="47625"/>
                  <a:pt x="54322" y="49597"/>
                  <a:pt x="56183" y="52760"/>
                </a:cubicBezTo>
                <a:lnTo>
                  <a:pt x="91604" y="113481"/>
                </a:lnTo>
                <a:cubicBezTo>
                  <a:pt x="93725" y="117128"/>
                  <a:pt x="95064" y="121332"/>
                  <a:pt x="94097" y="125425"/>
                </a:cubicBezTo>
                <a:cubicBezTo>
                  <a:pt x="90078" y="142094"/>
                  <a:pt x="70619" y="154781"/>
                  <a:pt x="47216" y="154781"/>
                </a:cubicBezTo>
                <a:cubicBezTo>
                  <a:pt x="23812" y="154781"/>
                  <a:pt x="4353" y="142131"/>
                  <a:pt x="335" y="125425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23925" y="4821910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Trade-off Rule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1500" y="520291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ยอมรับการแลกเปลี่ยนตามเกณฑ์หลักที่กำหนด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1500" y="5507710"/>
            <a:ext cx="5181600" cy="419100"/>
          </a:xfrm>
          <a:custGeom>
            <a:avLst/>
            <a:gdLst/>
            <a:ahLst/>
            <a:cxnLst/>
            <a:rect l="l" t="t" r="r" b="b"/>
            <a:pathLst>
              <a:path w="5181600" h="419100">
                <a:moveTo>
                  <a:pt x="76201" y="0"/>
                </a:moveTo>
                <a:lnTo>
                  <a:pt x="5105399" y="0"/>
                </a:lnTo>
                <a:cubicBezTo>
                  <a:pt x="5147484" y="0"/>
                  <a:pt x="5181600" y="34116"/>
                  <a:pt x="5181600" y="76201"/>
                </a:cubicBezTo>
                <a:lnTo>
                  <a:pt x="5181600" y="342899"/>
                </a:lnTo>
                <a:cubicBezTo>
                  <a:pt x="5181600" y="384984"/>
                  <a:pt x="5147484" y="419100"/>
                  <a:pt x="510539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85800" y="5622010"/>
            <a:ext cx="501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ยอมรับต้นทุนสูงขึ้น 10% เพื่อเพิ่ม equity 20%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48400" y="1838325"/>
            <a:ext cx="5562600" cy="4229100"/>
          </a:xfrm>
          <a:custGeom>
            <a:avLst/>
            <a:gdLst/>
            <a:ahLst/>
            <a:cxnLst/>
            <a:rect l="l" t="t" r="r" b="b"/>
            <a:pathLst>
              <a:path w="5562600" h="4229100">
                <a:moveTo>
                  <a:pt x="114313" y="0"/>
                </a:moveTo>
                <a:lnTo>
                  <a:pt x="5448287" y="0"/>
                </a:lnTo>
                <a:cubicBezTo>
                  <a:pt x="5511421" y="0"/>
                  <a:pt x="5562600" y="51179"/>
                  <a:pt x="5562600" y="114313"/>
                </a:cubicBezTo>
                <a:lnTo>
                  <a:pt x="5562600" y="4114787"/>
                </a:lnTo>
                <a:cubicBezTo>
                  <a:pt x="5562600" y="4177921"/>
                  <a:pt x="5511421" y="4229100"/>
                  <a:pt x="5448287" y="4229100"/>
                </a:cubicBezTo>
                <a:lnTo>
                  <a:pt x="114313" y="4229100"/>
                </a:lnTo>
                <a:cubicBezTo>
                  <a:pt x="51179" y="4229100"/>
                  <a:pt x="0" y="4177921"/>
                  <a:pt x="0" y="4114787"/>
                </a:cubicBezTo>
                <a:lnTo>
                  <a:pt x="0" y="114313"/>
                </a:lnTo>
                <a:cubicBezTo>
                  <a:pt x="0" y="51179"/>
                  <a:pt x="51179" y="0"/>
                  <a:pt x="114313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477000" y="2066925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Decision Rule Framework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77000" y="2486025"/>
            <a:ext cx="5105400" cy="2209800"/>
          </a:xfrm>
          <a:custGeom>
            <a:avLst/>
            <a:gdLst/>
            <a:ahLst/>
            <a:cxnLst/>
            <a:rect l="l" t="t" r="r" b="b"/>
            <a:pathLst>
              <a:path w="5105400" h="2209800">
                <a:moveTo>
                  <a:pt x="76194" y="0"/>
                </a:moveTo>
                <a:lnTo>
                  <a:pt x="5029206" y="0"/>
                </a:lnTo>
                <a:cubicBezTo>
                  <a:pt x="5071287" y="0"/>
                  <a:pt x="5105400" y="34113"/>
                  <a:pt x="5105400" y="76194"/>
                </a:cubicBezTo>
                <a:lnTo>
                  <a:pt x="5105400" y="2133606"/>
                </a:lnTo>
                <a:cubicBezTo>
                  <a:pt x="5105400" y="2175687"/>
                  <a:pt x="5071287" y="2209800"/>
                  <a:pt x="5029206" y="2209800"/>
                </a:cubicBezTo>
                <a:lnTo>
                  <a:pt x="76194" y="2209800"/>
                </a:lnTo>
                <a:cubicBezTo>
                  <a:pt x="34113" y="2209800"/>
                  <a:pt x="0" y="2175687"/>
                  <a:pt x="0" y="2133606"/>
                </a:cubicBezTo>
                <a:lnTo>
                  <a:pt x="0" y="76194"/>
                </a:lnTo>
                <a:cubicBezTo>
                  <a:pt x="0" y="34141"/>
                  <a:pt x="34141" y="0"/>
                  <a:pt x="76194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629400" y="2638425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ขั้นตอนการตัดสินใจ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629400" y="29813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742509" y="303847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048500" y="2981325"/>
            <a:ext cx="2667000" cy="266700"/>
          </a:xfrm>
          <a:prstGeom prst="rect">
            <a:avLst/>
          </a:prstGeom>
          <a:noFill/>
          <a:ln/>
        </p:spPr>
        <p:txBody>
          <a:bodyPr wrap="square" lIns="0" tIns="3810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ตรวจสอบว่ามี dominant option หรือไม่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629400" y="34004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742509" y="345757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48500" y="3400425"/>
            <a:ext cx="3038475" cy="266700"/>
          </a:xfrm>
          <a:prstGeom prst="rect">
            <a:avLst/>
          </a:prstGeom>
          <a:noFill/>
          <a:ln/>
        </p:spPr>
        <p:txBody>
          <a:bodyPr wrap="square" lIns="0" tIns="3810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ถ้าไม่มี กำหนดเกณฑ์หลักและยอมรับ trade-off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629400" y="38195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742509" y="387667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048500" y="3819525"/>
            <a:ext cx="2381250" cy="266700"/>
          </a:xfrm>
          <a:prstGeom prst="rect">
            <a:avLst/>
          </a:prstGeom>
          <a:noFill/>
          <a:ln/>
        </p:spPr>
        <p:txBody>
          <a:bodyPr wrap="square" lIns="0" tIns="3810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ตรวจสอบ feasibility และความเสี่ยง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629400" y="42386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742509" y="4295775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48500" y="4238625"/>
            <a:ext cx="1885950" cy="266700"/>
          </a:xfrm>
          <a:prstGeom prst="rect">
            <a:avLst/>
          </a:prstGeom>
          <a:noFill/>
          <a:ln/>
        </p:spPr>
        <p:txBody>
          <a:bodyPr wrap="square" lIns="0" tIns="3810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สรุปทางเลือกที่เหมาะสมที่สุด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77000" y="4848225"/>
            <a:ext cx="5105400" cy="990600"/>
          </a:xfrm>
          <a:custGeom>
            <a:avLst/>
            <a:gdLst/>
            <a:ahLst/>
            <a:cxnLst/>
            <a:rect l="l" t="t" r="r" b="b"/>
            <a:pathLst>
              <a:path w="5105400" h="990600">
                <a:moveTo>
                  <a:pt x="76197" y="0"/>
                </a:moveTo>
                <a:lnTo>
                  <a:pt x="5029203" y="0"/>
                </a:lnTo>
                <a:cubicBezTo>
                  <a:pt x="5071285" y="0"/>
                  <a:pt x="5105400" y="34115"/>
                  <a:pt x="5105400" y="76197"/>
                </a:cubicBezTo>
                <a:lnTo>
                  <a:pt x="5105400" y="914403"/>
                </a:lnTo>
                <a:cubicBezTo>
                  <a:pt x="5105400" y="956485"/>
                  <a:pt x="5071285" y="990600"/>
                  <a:pt x="50292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629400" y="5000625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 Decision Rule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629400" y="5305425"/>
            <a:ext cx="48672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"เลือกทางเลือกที่มีคะแนนรวมสูงสุด โดยต้องมีคะแนน feasibility ไม่ต่ำกว่า 6 และไม่มีความเสี่ยงสูงในด้านใดด้านหนึ่ง"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4850" y="374850"/>
            <a:ext cx="1150789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kern="0" spc="207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DELIVERABLES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4850" y="637245"/>
            <a:ext cx="11610982" cy="37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56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Output Deliverables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4850" y="1162035"/>
            <a:ext cx="562275" cy="18743"/>
          </a:xfrm>
          <a:custGeom>
            <a:avLst/>
            <a:gdLst/>
            <a:ahLst/>
            <a:cxnLst/>
            <a:rect l="l" t="t" r="r" b="b"/>
            <a:pathLst>
              <a:path w="562275" h="18743">
                <a:moveTo>
                  <a:pt x="0" y="0"/>
                </a:moveTo>
                <a:lnTo>
                  <a:pt x="562275" y="0"/>
                </a:lnTo>
                <a:lnTo>
                  <a:pt x="562275" y="18743"/>
                </a:lnTo>
                <a:lnTo>
                  <a:pt x="0" y="18743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74850" y="1412716"/>
            <a:ext cx="5688350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สิ่งที่ต้องส่งมอบ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74850" y="1824933"/>
            <a:ext cx="5660237" cy="5529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2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เอกสารผลลัพธ์จากกระบวนการเปรียบเทียบทางเลือกนโยบายที่</a:t>
            </a:r>
            <a:r>
              <a:rPr lang="en-US" sz="1328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ครบถ้วน</a:t>
            </a:r>
            <a:r>
              <a:rPr lang="en-US" sz="1328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และ</a:t>
            </a:r>
            <a:r>
              <a:rPr lang="en-US" sz="1328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ตรวจสอบได้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74850" y="2598061"/>
            <a:ext cx="5575895" cy="899640"/>
          </a:xfrm>
          <a:custGeom>
            <a:avLst/>
            <a:gdLst/>
            <a:ahLst/>
            <a:cxnLst/>
            <a:rect l="l" t="t" r="r" b="b"/>
            <a:pathLst>
              <a:path w="5575895" h="899640">
                <a:moveTo>
                  <a:pt x="74967" y="0"/>
                </a:moveTo>
                <a:lnTo>
                  <a:pt x="5500928" y="0"/>
                </a:lnTo>
                <a:cubicBezTo>
                  <a:pt x="5542332" y="0"/>
                  <a:pt x="5575895" y="33564"/>
                  <a:pt x="5575895" y="74967"/>
                </a:cubicBezTo>
                <a:lnTo>
                  <a:pt x="5575895" y="824673"/>
                </a:lnTo>
                <a:cubicBezTo>
                  <a:pt x="5575895" y="866076"/>
                  <a:pt x="5542332" y="899640"/>
                  <a:pt x="5500928" y="899640"/>
                </a:cubicBezTo>
                <a:lnTo>
                  <a:pt x="74967" y="899640"/>
                </a:lnTo>
                <a:cubicBezTo>
                  <a:pt x="33564" y="899640"/>
                  <a:pt x="0" y="866076"/>
                  <a:pt x="0" y="824673"/>
                </a:cubicBezTo>
                <a:lnTo>
                  <a:pt x="0" y="74967"/>
                </a:lnTo>
                <a:cubicBezTo>
                  <a:pt x="0" y="33592"/>
                  <a:pt x="33592" y="0"/>
                  <a:pt x="74967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62275" y="2785486"/>
            <a:ext cx="449820" cy="449820"/>
          </a:xfrm>
          <a:custGeom>
            <a:avLst/>
            <a:gdLst/>
            <a:ahLst/>
            <a:cxnLst/>
            <a:rect l="l" t="t" r="r" b="b"/>
            <a:pathLst>
              <a:path w="449820" h="449820">
                <a:moveTo>
                  <a:pt x="224910" y="0"/>
                </a:moveTo>
                <a:lnTo>
                  <a:pt x="224910" y="0"/>
                </a:lnTo>
                <a:cubicBezTo>
                  <a:pt x="349124" y="0"/>
                  <a:pt x="449820" y="100696"/>
                  <a:pt x="449820" y="224910"/>
                </a:cubicBezTo>
                <a:lnTo>
                  <a:pt x="449820" y="224910"/>
                </a:lnTo>
                <a:cubicBezTo>
                  <a:pt x="449820" y="349124"/>
                  <a:pt x="349124" y="449820"/>
                  <a:pt x="224910" y="449820"/>
                </a:cubicBezTo>
                <a:lnTo>
                  <a:pt x="224910" y="449820"/>
                </a:lnTo>
                <a:cubicBezTo>
                  <a:pt x="100696" y="449820"/>
                  <a:pt x="0" y="349124"/>
                  <a:pt x="0" y="224910"/>
                </a:cubicBezTo>
                <a:lnTo>
                  <a:pt x="0" y="224910"/>
                </a:lnTo>
                <a:cubicBezTo>
                  <a:pt x="0" y="100696"/>
                  <a:pt x="100696" y="0"/>
                  <a:pt x="22491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721586" y="2935426"/>
            <a:ext cx="131198" cy="149940"/>
          </a:xfrm>
          <a:custGeom>
            <a:avLst/>
            <a:gdLst/>
            <a:ahLst/>
            <a:cxnLst/>
            <a:rect l="l" t="t" r="r" b="b"/>
            <a:pathLst>
              <a:path w="131198" h="149940">
                <a:moveTo>
                  <a:pt x="112455" y="28114"/>
                </a:moveTo>
                <a:lnTo>
                  <a:pt x="74970" y="28114"/>
                </a:lnTo>
                <a:lnTo>
                  <a:pt x="74970" y="65599"/>
                </a:lnTo>
                <a:lnTo>
                  <a:pt x="112455" y="65599"/>
                </a:lnTo>
                <a:lnTo>
                  <a:pt x="112455" y="28114"/>
                </a:lnTo>
                <a:close/>
                <a:moveTo>
                  <a:pt x="131198" y="65599"/>
                </a:moveTo>
                <a:lnTo>
                  <a:pt x="131198" y="121826"/>
                </a:lnTo>
                <a:cubicBezTo>
                  <a:pt x="131198" y="132164"/>
                  <a:pt x="122793" y="140569"/>
                  <a:pt x="112455" y="140569"/>
                </a:cubicBezTo>
                <a:lnTo>
                  <a:pt x="18743" y="140569"/>
                </a:lnTo>
                <a:cubicBezTo>
                  <a:pt x="8405" y="140569"/>
                  <a:pt x="0" y="132164"/>
                  <a:pt x="0" y="121826"/>
                </a:cubicBezTo>
                <a:lnTo>
                  <a:pt x="0" y="28114"/>
                </a:lnTo>
                <a:cubicBezTo>
                  <a:pt x="0" y="17776"/>
                  <a:pt x="8405" y="9371"/>
                  <a:pt x="18743" y="9371"/>
                </a:cubicBezTo>
                <a:lnTo>
                  <a:pt x="112455" y="9371"/>
                </a:lnTo>
                <a:cubicBezTo>
                  <a:pt x="122793" y="9371"/>
                  <a:pt x="131198" y="17776"/>
                  <a:pt x="131198" y="28114"/>
                </a:cubicBezTo>
                <a:lnTo>
                  <a:pt x="131198" y="65599"/>
                </a:lnTo>
                <a:close/>
                <a:moveTo>
                  <a:pt x="18743" y="84341"/>
                </a:moveTo>
                <a:lnTo>
                  <a:pt x="18743" y="121826"/>
                </a:lnTo>
                <a:lnTo>
                  <a:pt x="56228" y="121826"/>
                </a:lnTo>
                <a:lnTo>
                  <a:pt x="56228" y="84341"/>
                </a:lnTo>
                <a:lnTo>
                  <a:pt x="18743" y="84341"/>
                </a:lnTo>
                <a:close/>
                <a:moveTo>
                  <a:pt x="56228" y="65599"/>
                </a:moveTo>
                <a:lnTo>
                  <a:pt x="56228" y="28114"/>
                </a:lnTo>
                <a:lnTo>
                  <a:pt x="18743" y="28114"/>
                </a:lnTo>
                <a:lnTo>
                  <a:pt x="18743" y="65599"/>
                </a:lnTo>
                <a:lnTo>
                  <a:pt x="56228" y="65599"/>
                </a:lnTo>
                <a:close/>
                <a:moveTo>
                  <a:pt x="74970" y="84341"/>
                </a:moveTo>
                <a:lnTo>
                  <a:pt x="74970" y="121826"/>
                </a:lnTo>
                <a:lnTo>
                  <a:pt x="112455" y="121826"/>
                </a:lnTo>
                <a:lnTo>
                  <a:pt x="112455" y="84341"/>
                </a:lnTo>
                <a:lnTo>
                  <a:pt x="74970" y="8434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162035" y="2785486"/>
            <a:ext cx="4432603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SWOT Analysis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62035" y="3085366"/>
            <a:ext cx="4423231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ตารางวิเคราะห์จุดแข็ง จุดอ่อน โอกาส และความเสี่ยงของแต่ละทางเลือก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74850" y="3647641"/>
            <a:ext cx="5575895" cy="899640"/>
          </a:xfrm>
          <a:custGeom>
            <a:avLst/>
            <a:gdLst/>
            <a:ahLst/>
            <a:cxnLst/>
            <a:rect l="l" t="t" r="r" b="b"/>
            <a:pathLst>
              <a:path w="5575895" h="899640">
                <a:moveTo>
                  <a:pt x="74967" y="0"/>
                </a:moveTo>
                <a:lnTo>
                  <a:pt x="5500928" y="0"/>
                </a:lnTo>
                <a:cubicBezTo>
                  <a:pt x="5542332" y="0"/>
                  <a:pt x="5575895" y="33564"/>
                  <a:pt x="5575895" y="74967"/>
                </a:cubicBezTo>
                <a:lnTo>
                  <a:pt x="5575895" y="824673"/>
                </a:lnTo>
                <a:cubicBezTo>
                  <a:pt x="5575895" y="866076"/>
                  <a:pt x="5542332" y="899640"/>
                  <a:pt x="5500928" y="899640"/>
                </a:cubicBezTo>
                <a:lnTo>
                  <a:pt x="74967" y="899640"/>
                </a:lnTo>
                <a:cubicBezTo>
                  <a:pt x="33564" y="899640"/>
                  <a:pt x="0" y="866076"/>
                  <a:pt x="0" y="824673"/>
                </a:cubicBezTo>
                <a:lnTo>
                  <a:pt x="0" y="74967"/>
                </a:lnTo>
                <a:cubicBezTo>
                  <a:pt x="0" y="33592"/>
                  <a:pt x="33592" y="0"/>
                  <a:pt x="74967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562275" y="3835066"/>
            <a:ext cx="449820" cy="449820"/>
          </a:xfrm>
          <a:custGeom>
            <a:avLst/>
            <a:gdLst/>
            <a:ahLst/>
            <a:cxnLst/>
            <a:rect l="l" t="t" r="r" b="b"/>
            <a:pathLst>
              <a:path w="449820" h="449820">
                <a:moveTo>
                  <a:pt x="224910" y="0"/>
                </a:moveTo>
                <a:lnTo>
                  <a:pt x="224910" y="0"/>
                </a:lnTo>
                <a:cubicBezTo>
                  <a:pt x="349124" y="0"/>
                  <a:pt x="449820" y="100696"/>
                  <a:pt x="449820" y="224910"/>
                </a:cubicBezTo>
                <a:lnTo>
                  <a:pt x="449820" y="224910"/>
                </a:lnTo>
                <a:cubicBezTo>
                  <a:pt x="449820" y="349124"/>
                  <a:pt x="349124" y="449820"/>
                  <a:pt x="224910" y="449820"/>
                </a:cubicBezTo>
                <a:lnTo>
                  <a:pt x="224910" y="449820"/>
                </a:lnTo>
                <a:cubicBezTo>
                  <a:pt x="100696" y="449820"/>
                  <a:pt x="0" y="349124"/>
                  <a:pt x="0" y="224910"/>
                </a:cubicBezTo>
                <a:lnTo>
                  <a:pt x="0" y="224910"/>
                </a:lnTo>
                <a:cubicBezTo>
                  <a:pt x="0" y="100696"/>
                  <a:pt x="100696" y="0"/>
                  <a:pt x="22491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721586" y="3985006"/>
            <a:ext cx="131198" cy="149940"/>
          </a:xfrm>
          <a:custGeom>
            <a:avLst/>
            <a:gdLst/>
            <a:ahLst/>
            <a:cxnLst/>
            <a:rect l="l" t="t" r="r" b="b"/>
            <a:pathLst>
              <a:path w="131198" h="149940">
                <a:moveTo>
                  <a:pt x="74970" y="46856"/>
                </a:moveTo>
                <a:lnTo>
                  <a:pt x="74970" y="74970"/>
                </a:lnTo>
                <a:lnTo>
                  <a:pt x="112455" y="74970"/>
                </a:lnTo>
                <a:lnTo>
                  <a:pt x="112455" y="46856"/>
                </a:lnTo>
                <a:lnTo>
                  <a:pt x="74970" y="46856"/>
                </a:lnTo>
                <a:close/>
                <a:moveTo>
                  <a:pt x="56228" y="46856"/>
                </a:moveTo>
                <a:lnTo>
                  <a:pt x="18743" y="46856"/>
                </a:lnTo>
                <a:lnTo>
                  <a:pt x="18743" y="74970"/>
                </a:lnTo>
                <a:lnTo>
                  <a:pt x="56228" y="74970"/>
                </a:lnTo>
                <a:lnTo>
                  <a:pt x="56228" y="46856"/>
                </a:lnTo>
                <a:close/>
                <a:moveTo>
                  <a:pt x="0" y="93713"/>
                </a:moveTo>
                <a:lnTo>
                  <a:pt x="0" y="28114"/>
                </a:lnTo>
                <a:cubicBezTo>
                  <a:pt x="0" y="17776"/>
                  <a:pt x="8405" y="9371"/>
                  <a:pt x="18743" y="9371"/>
                </a:cubicBezTo>
                <a:lnTo>
                  <a:pt x="112455" y="9371"/>
                </a:lnTo>
                <a:cubicBezTo>
                  <a:pt x="122793" y="9371"/>
                  <a:pt x="131198" y="17776"/>
                  <a:pt x="131198" y="28114"/>
                </a:cubicBezTo>
                <a:lnTo>
                  <a:pt x="131198" y="121826"/>
                </a:lnTo>
                <a:cubicBezTo>
                  <a:pt x="131198" y="132164"/>
                  <a:pt x="122793" y="140569"/>
                  <a:pt x="112455" y="140569"/>
                </a:cubicBezTo>
                <a:lnTo>
                  <a:pt x="18743" y="140569"/>
                </a:lnTo>
                <a:cubicBezTo>
                  <a:pt x="8405" y="140569"/>
                  <a:pt x="0" y="132164"/>
                  <a:pt x="0" y="121826"/>
                </a:cubicBezTo>
                <a:lnTo>
                  <a:pt x="0" y="93713"/>
                </a:lnTo>
                <a:close/>
                <a:moveTo>
                  <a:pt x="112455" y="93713"/>
                </a:moveTo>
                <a:lnTo>
                  <a:pt x="74970" y="93713"/>
                </a:lnTo>
                <a:lnTo>
                  <a:pt x="74970" y="121826"/>
                </a:lnTo>
                <a:lnTo>
                  <a:pt x="112455" y="121826"/>
                </a:lnTo>
                <a:lnTo>
                  <a:pt x="112455" y="93713"/>
                </a:lnTo>
                <a:close/>
                <a:moveTo>
                  <a:pt x="56228" y="121826"/>
                </a:moveTo>
                <a:lnTo>
                  <a:pt x="56228" y="93713"/>
                </a:lnTo>
                <a:lnTo>
                  <a:pt x="18743" y="93713"/>
                </a:lnTo>
                <a:lnTo>
                  <a:pt x="18743" y="121826"/>
                </a:lnTo>
                <a:lnTo>
                  <a:pt x="56228" y="121826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162035" y="3835066"/>
            <a:ext cx="4666884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 Table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62035" y="4134946"/>
            <a:ext cx="4657513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ตารางเปรียบเทียบคะแนนถ่วงน้ำหนักของแต่ละทางเลือกตามเกณฑ์ที่กำหนด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74850" y="4697222"/>
            <a:ext cx="5575895" cy="899640"/>
          </a:xfrm>
          <a:custGeom>
            <a:avLst/>
            <a:gdLst/>
            <a:ahLst/>
            <a:cxnLst/>
            <a:rect l="l" t="t" r="r" b="b"/>
            <a:pathLst>
              <a:path w="5575895" h="899640">
                <a:moveTo>
                  <a:pt x="74967" y="0"/>
                </a:moveTo>
                <a:lnTo>
                  <a:pt x="5500928" y="0"/>
                </a:lnTo>
                <a:cubicBezTo>
                  <a:pt x="5542332" y="0"/>
                  <a:pt x="5575895" y="33564"/>
                  <a:pt x="5575895" y="74967"/>
                </a:cubicBezTo>
                <a:lnTo>
                  <a:pt x="5575895" y="824673"/>
                </a:lnTo>
                <a:cubicBezTo>
                  <a:pt x="5575895" y="866076"/>
                  <a:pt x="5542332" y="899640"/>
                  <a:pt x="5500928" y="899640"/>
                </a:cubicBezTo>
                <a:lnTo>
                  <a:pt x="74967" y="899640"/>
                </a:lnTo>
                <a:cubicBezTo>
                  <a:pt x="33564" y="899640"/>
                  <a:pt x="0" y="866076"/>
                  <a:pt x="0" y="824673"/>
                </a:cubicBezTo>
                <a:lnTo>
                  <a:pt x="0" y="74967"/>
                </a:lnTo>
                <a:cubicBezTo>
                  <a:pt x="0" y="33592"/>
                  <a:pt x="33592" y="0"/>
                  <a:pt x="74967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62275" y="4884647"/>
            <a:ext cx="449820" cy="449820"/>
          </a:xfrm>
          <a:custGeom>
            <a:avLst/>
            <a:gdLst/>
            <a:ahLst/>
            <a:cxnLst/>
            <a:rect l="l" t="t" r="r" b="b"/>
            <a:pathLst>
              <a:path w="449820" h="449820">
                <a:moveTo>
                  <a:pt x="224910" y="0"/>
                </a:moveTo>
                <a:lnTo>
                  <a:pt x="224910" y="0"/>
                </a:lnTo>
                <a:cubicBezTo>
                  <a:pt x="349124" y="0"/>
                  <a:pt x="449820" y="100696"/>
                  <a:pt x="449820" y="224910"/>
                </a:cubicBezTo>
                <a:lnTo>
                  <a:pt x="449820" y="224910"/>
                </a:lnTo>
                <a:cubicBezTo>
                  <a:pt x="449820" y="349124"/>
                  <a:pt x="349124" y="449820"/>
                  <a:pt x="224910" y="449820"/>
                </a:cubicBezTo>
                <a:lnTo>
                  <a:pt x="224910" y="449820"/>
                </a:lnTo>
                <a:cubicBezTo>
                  <a:pt x="100696" y="449820"/>
                  <a:pt x="0" y="349124"/>
                  <a:pt x="0" y="224910"/>
                </a:cubicBezTo>
                <a:lnTo>
                  <a:pt x="0" y="224910"/>
                </a:lnTo>
                <a:cubicBezTo>
                  <a:pt x="0" y="100696"/>
                  <a:pt x="100696" y="0"/>
                  <a:pt x="22491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730958" y="5034587"/>
            <a:ext cx="112455" cy="149940"/>
          </a:xfrm>
          <a:custGeom>
            <a:avLst/>
            <a:gdLst/>
            <a:ahLst/>
            <a:cxnLst/>
            <a:rect l="l" t="t" r="r" b="b"/>
            <a:pathLst>
              <a:path w="112455" h="149940">
                <a:moveTo>
                  <a:pt x="18743" y="0"/>
                </a:moveTo>
                <a:cubicBezTo>
                  <a:pt x="8405" y="0"/>
                  <a:pt x="0" y="8405"/>
                  <a:pt x="0" y="18743"/>
                </a:cubicBezTo>
                <a:lnTo>
                  <a:pt x="0" y="131198"/>
                </a:lnTo>
                <a:cubicBezTo>
                  <a:pt x="0" y="141535"/>
                  <a:pt x="8405" y="149940"/>
                  <a:pt x="18743" y="149940"/>
                </a:cubicBezTo>
                <a:lnTo>
                  <a:pt x="93713" y="149940"/>
                </a:lnTo>
                <a:cubicBezTo>
                  <a:pt x="104050" y="149940"/>
                  <a:pt x="112455" y="141535"/>
                  <a:pt x="112455" y="131198"/>
                </a:cubicBezTo>
                <a:lnTo>
                  <a:pt x="112455" y="18743"/>
                </a:lnTo>
                <a:cubicBezTo>
                  <a:pt x="112455" y="8405"/>
                  <a:pt x="104050" y="0"/>
                  <a:pt x="93713" y="0"/>
                </a:cubicBezTo>
                <a:lnTo>
                  <a:pt x="18743" y="0"/>
                </a:lnTo>
                <a:close/>
                <a:moveTo>
                  <a:pt x="28114" y="18743"/>
                </a:moveTo>
                <a:lnTo>
                  <a:pt x="84341" y="18743"/>
                </a:lnTo>
                <a:cubicBezTo>
                  <a:pt x="89525" y="18743"/>
                  <a:pt x="93713" y="22930"/>
                  <a:pt x="93713" y="28114"/>
                </a:cubicBezTo>
                <a:lnTo>
                  <a:pt x="93713" y="37485"/>
                </a:lnTo>
                <a:cubicBezTo>
                  <a:pt x="93713" y="42668"/>
                  <a:pt x="89525" y="46856"/>
                  <a:pt x="84341" y="46856"/>
                </a:cubicBezTo>
                <a:lnTo>
                  <a:pt x="28114" y="46856"/>
                </a:lnTo>
                <a:cubicBezTo>
                  <a:pt x="22930" y="46856"/>
                  <a:pt x="18743" y="42668"/>
                  <a:pt x="18743" y="37485"/>
                </a:cubicBezTo>
                <a:lnTo>
                  <a:pt x="18743" y="28114"/>
                </a:lnTo>
                <a:cubicBezTo>
                  <a:pt x="18743" y="22930"/>
                  <a:pt x="22930" y="18743"/>
                  <a:pt x="28114" y="18743"/>
                </a:cubicBezTo>
                <a:close/>
                <a:moveTo>
                  <a:pt x="32799" y="67942"/>
                </a:moveTo>
                <a:cubicBezTo>
                  <a:pt x="32799" y="71821"/>
                  <a:pt x="29650" y="74970"/>
                  <a:pt x="25771" y="74970"/>
                </a:cubicBezTo>
                <a:cubicBezTo>
                  <a:pt x="21892" y="74970"/>
                  <a:pt x="18743" y="71821"/>
                  <a:pt x="18743" y="67942"/>
                </a:cubicBezTo>
                <a:cubicBezTo>
                  <a:pt x="18743" y="64062"/>
                  <a:pt x="21892" y="60913"/>
                  <a:pt x="25771" y="60913"/>
                </a:cubicBezTo>
                <a:cubicBezTo>
                  <a:pt x="29650" y="60913"/>
                  <a:pt x="32799" y="64062"/>
                  <a:pt x="32799" y="67942"/>
                </a:cubicBezTo>
                <a:close/>
                <a:moveTo>
                  <a:pt x="56228" y="74970"/>
                </a:moveTo>
                <a:cubicBezTo>
                  <a:pt x="52348" y="74970"/>
                  <a:pt x="49199" y="71821"/>
                  <a:pt x="49199" y="67942"/>
                </a:cubicBezTo>
                <a:cubicBezTo>
                  <a:pt x="49199" y="64062"/>
                  <a:pt x="52348" y="60913"/>
                  <a:pt x="56228" y="60913"/>
                </a:cubicBezTo>
                <a:cubicBezTo>
                  <a:pt x="60107" y="60913"/>
                  <a:pt x="63256" y="64062"/>
                  <a:pt x="63256" y="67942"/>
                </a:cubicBezTo>
                <a:cubicBezTo>
                  <a:pt x="63256" y="71821"/>
                  <a:pt x="60107" y="74970"/>
                  <a:pt x="56228" y="74970"/>
                </a:cubicBezTo>
                <a:close/>
                <a:moveTo>
                  <a:pt x="93713" y="67942"/>
                </a:moveTo>
                <a:cubicBezTo>
                  <a:pt x="93713" y="71821"/>
                  <a:pt x="90563" y="74970"/>
                  <a:pt x="86684" y="74970"/>
                </a:cubicBezTo>
                <a:cubicBezTo>
                  <a:pt x="82805" y="74970"/>
                  <a:pt x="79656" y="71821"/>
                  <a:pt x="79656" y="67942"/>
                </a:cubicBezTo>
                <a:cubicBezTo>
                  <a:pt x="79656" y="64062"/>
                  <a:pt x="82805" y="60913"/>
                  <a:pt x="86684" y="60913"/>
                </a:cubicBezTo>
                <a:cubicBezTo>
                  <a:pt x="90563" y="60913"/>
                  <a:pt x="93713" y="64062"/>
                  <a:pt x="93713" y="67942"/>
                </a:cubicBezTo>
                <a:close/>
                <a:moveTo>
                  <a:pt x="25771" y="103084"/>
                </a:moveTo>
                <a:cubicBezTo>
                  <a:pt x="21892" y="103084"/>
                  <a:pt x="18743" y="99934"/>
                  <a:pt x="18743" y="96055"/>
                </a:cubicBezTo>
                <a:cubicBezTo>
                  <a:pt x="18743" y="92176"/>
                  <a:pt x="21892" y="89027"/>
                  <a:pt x="25771" y="89027"/>
                </a:cubicBezTo>
                <a:cubicBezTo>
                  <a:pt x="29650" y="89027"/>
                  <a:pt x="32799" y="92176"/>
                  <a:pt x="32799" y="96055"/>
                </a:cubicBezTo>
                <a:cubicBezTo>
                  <a:pt x="32799" y="99934"/>
                  <a:pt x="29650" y="103084"/>
                  <a:pt x="25771" y="103084"/>
                </a:cubicBezTo>
                <a:close/>
                <a:moveTo>
                  <a:pt x="63256" y="96055"/>
                </a:moveTo>
                <a:cubicBezTo>
                  <a:pt x="63256" y="99934"/>
                  <a:pt x="60107" y="103084"/>
                  <a:pt x="56228" y="103084"/>
                </a:cubicBezTo>
                <a:cubicBezTo>
                  <a:pt x="52348" y="103084"/>
                  <a:pt x="49199" y="99934"/>
                  <a:pt x="49199" y="96055"/>
                </a:cubicBezTo>
                <a:cubicBezTo>
                  <a:pt x="49199" y="92176"/>
                  <a:pt x="52348" y="89027"/>
                  <a:pt x="56228" y="89027"/>
                </a:cubicBezTo>
                <a:cubicBezTo>
                  <a:pt x="60107" y="89027"/>
                  <a:pt x="63256" y="92176"/>
                  <a:pt x="63256" y="96055"/>
                </a:cubicBezTo>
                <a:close/>
                <a:moveTo>
                  <a:pt x="86684" y="103084"/>
                </a:moveTo>
                <a:cubicBezTo>
                  <a:pt x="82805" y="103084"/>
                  <a:pt x="79656" y="99934"/>
                  <a:pt x="79656" y="96055"/>
                </a:cubicBezTo>
                <a:cubicBezTo>
                  <a:pt x="79656" y="92176"/>
                  <a:pt x="82805" y="89027"/>
                  <a:pt x="86684" y="89027"/>
                </a:cubicBezTo>
                <a:cubicBezTo>
                  <a:pt x="90563" y="89027"/>
                  <a:pt x="93713" y="92176"/>
                  <a:pt x="93713" y="96055"/>
                </a:cubicBezTo>
                <a:cubicBezTo>
                  <a:pt x="93713" y="99934"/>
                  <a:pt x="90563" y="103084"/>
                  <a:pt x="86684" y="103084"/>
                </a:cubicBezTo>
                <a:close/>
                <a:moveTo>
                  <a:pt x="18743" y="124169"/>
                </a:moveTo>
                <a:cubicBezTo>
                  <a:pt x="18743" y="120274"/>
                  <a:pt x="21876" y="117141"/>
                  <a:pt x="25771" y="117141"/>
                </a:cubicBezTo>
                <a:lnTo>
                  <a:pt x="58570" y="117141"/>
                </a:lnTo>
                <a:cubicBezTo>
                  <a:pt x="62465" y="117141"/>
                  <a:pt x="65599" y="120274"/>
                  <a:pt x="65599" y="124169"/>
                </a:cubicBezTo>
                <a:cubicBezTo>
                  <a:pt x="65599" y="128064"/>
                  <a:pt x="62465" y="131198"/>
                  <a:pt x="58570" y="131198"/>
                </a:cubicBezTo>
                <a:lnTo>
                  <a:pt x="25771" y="131198"/>
                </a:lnTo>
                <a:cubicBezTo>
                  <a:pt x="21876" y="131198"/>
                  <a:pt x="18743" y="128064"/>
                  <a:pt x="18743" y="124169"/>
                </a:cubicBezTo>
                <a:close/>
                <a:moveTo>
                  <a:pt x="86684" y="117141"/>
                </a:moveTo>
                <a:cubicBezTo>
                  <a:pt x="90579" y="117141"/>
                  <a:pt x="93713" y="120274"/>
                  <a:pt x="93713" y="124169"/>
                </a:cubicBezTo>
                <a:cubicBezTo>
                  <a:pt x="93713" y="128064"/>
                  <a:pt x="90579" y="131198"/>
                  <a:pt x="86684" y="131198"/>
                </a:cubicBezTo>
                <a:cubicBezTo>
                  <a:pt x="82789" y="131198"/>
                  <a:pt x="79656" y="128064"/>
                  <a:pt x="79656" y="124169"/>
                </a:cubicBezTo>
                <a:cubicBezTo>
                  <a:pt x="79656" y="120274"/>
                  <a:pt x="82789" y="117141"/>
                  <a:pt x="86684" y="11714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1162035" y="4884647"/>
            <a:ext cx="3429879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CEA Summary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62035" y="5184527"/>
            <a:ext cx="3420507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สรุปผลการวิเคราะห์ต้นทุนต่อผลลัพธ์ (ถ้ามีการใช้ CEA)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74850" y="5746802"/>
            <a:ext cx="5575895" cy="899640"/>
          </a:xfrm>
          <a:custGeom>
            <a:avLst/>
            <a:gdLst/>
            <a:ahLst/>
            <a:cxnLst/>
            <a:rect l="l" t="t" r="r" b="b"/>
            <a:pathLst>
              <a:path w="5575895" h="899640">
                <a:moveTo>
                  <a:pt x="74967" y="0"/>
                </a:moveTo>
                <a:lnTo>
                  <a:pt x="5500928" y="0"/>
                </a:lnTo>
                <a:cubicBezTo>
                  <a:pt x="5542332" y="0"/>
                  <a:pt x="5575895" y="33564"/>
                  <a:pt x="5575895" y="74967"/>
                </a:cubicBezTo>
                <a:lnTo>
                  <a:pt x="5575895" y="824673"/>
                </a:lnTo>
                <a:cubicBezTo>
                  <a:pt x="5575895" y="866076"/>
                  <a:pt x="5542332" y="899640"/>
                  <a:pt x="5500928" y="899640"/>
                </a:cubicBezTo>
                <a:lnTo>
                  <a:pt x="74967" y="899640"/>
                </a:lnTo>
                <a:cubicBezTo>
                  <a:pt x="33564" y="899640"/>
                  <a:pt x="0" y="866076"/>
                  <a:pt x="0" y="824673"/>
                </a:cubicBezTo>
                <a:lnTo>
                  <a:pt x="0" y="74967"/>
                </a:lnTo>
                <a:cubicBezTo>
                  <a:pt x="0" y="33592"/>
                  <a:pt x="33592" y="0"/>
                  <a:pt x="74967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562275" y="5934227"/>
            <a:ext cx="449820" cy="449820"/>
          </a:xfrm>
          <a:custGeom>
            <a:avLst/>
            <a:gdLst/>
            <a:ahLst/>
            <a:cxnLst/>
            <a:rect l="l" t="t" r="r" b="b"/>
            <a:pathLst>
              <a:path w="449820" h="449820">
                <a:moveTo>
                  <a:pt x="224910" y="0"/>
                </a:moveTo>
                <a:lnTo>
                  <a:pt x="224910" y="0"/>
                </a:lnTo>
                <a:cubicBezTo>
                  <a:pt x="349124" y="0"/>
                  <a:pt x="449820" y="100696"/>
                  <a:pt x="449820" y="224910"/>
                </a:cubicBezTo>
                <a:lnTo>
                  <a:pt x="449820" y="224910"/>
                </a:lnTo>
                <a:cubicBezTo>
                  <a:pt x="449820" y="349124"/>
                  <a:pt x="349124" y="449820"/>
                  <a:pt x="224910" y="449820"/>
                </a:cubicBezTo>
                <a:lnTo>
                  <a:pt x="224910" y="449820"/>
                </a:lnTo>
                <a:cubicBezTo>
                  <a:pt x="100696" y="449820"/>
                  <a:pt x="0" y="349124"/>
                  <a:pt x="0" y="224910"/>
                </a:cubicBezTo>
                <a:lnTo>
                  <a:pt x="0" y="224910"/>
                </a:lnTo>
                <a:cubicBezTo>
                  <a:pt x="0" y="100696"/>
                  <a:pt x="100696" y="0"/>
                  <a:pt x="22491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721586" y="6084167"/>
            <a:ext cx="131198" cy="149940"/>
          </a:xfrm>
          <a:custGeom>
            <a:avLst/>
            <a:gdLst/>
            <a:ahLst/>
            <a:cxnLst/>
            <a:rect l="l" t="t" r="r" b="b"/>
            <a:pathLst>
              <a:path w="131198" h="149940">
                <a:moveTo>
                  <a:pt x="112455" y="28114"/>
                </a:moveTo>
                <a:lnTo>
                  <a:pt x="112455" y="46856"/>
                </a:lnTo>
                <a:lnTo>
                  <a:pt x="93713" y="46856"/>
                </a:lnTo>
                <a:lnTo>
                  <a:pt x="93713" y="28114"/>
                </a:lnTo>
                <a:lnTo>
                  <a:pt x="112455" y="28114"/>
                </a:lnTo>
                <a:close/>
                <a:moveTo>
                  <a:pt x="112455" y="65599"/>
                </a:moveTo>
                <a:lnTo>
                  <a:pt x="112455" y="84341"/>
                </a:lnTo>
                <a:lnTo>
                  <a:pt x="93713" y="84341"/>
                </a:lnTo>
                <a:lnTo>
                  <a:pt x="93713" y="65599"/>
                </a:lnTo>
                <a:lnTo>
                  <a:pt x="112455" y="65599"/>
                </a:lnTo>
                <a:close/>
                <a:moveTo>
                  <a:pt x="112455" y="103084"/>
                </a:moveTo>
                <a:lnTo>
                  <a:pt x="112455" y="121826"/>
                </a:lnTo>
                <a:lnTo>
                  <a:pt x="93713" y="121826"/>
                </a:lnTo>
                <a:lnTo>
                  <a:pt x="93713" y="103084"/>
                </a:lnTo>
                <a:lnTo>
                  <a:pt x="112455" y="103084"/>
                </a:lnTo>
                <a:close/>
                <a:moveTo>
                  <a:pt x="74970" y="84341"/>
                </a:moveTo>
                <a:lnTo>
                  <a:pt x="56228" y="84341"/>
                </a:lnTo>
                <a:lnTo>
                  <a:pt x="56228" y="65599"/>
                </a:lnTo>
                <a:lnTo>
                  <a:pt x="74970" y="65599"/>
                </a:lnTo>
                <a:lnTo>
                  <a:pt x="74970" y="84341"/>
                </a:lnTo>
                <a:close/>
                <a:moveTo>
                  <a:pt x="56228" y="103084"/>
                </a:moveTo>
                <a:lnTo>
                  <a:pt x="74970" y="103084"/>
                </a:lnTo>
                <a:lnTo>
                  <a:pt x="74970" y="121826"/>
                </a:lnTo>
                <a:lnTo>
                  <a:pt x="56228" y="121826"/>
                </a:lnTo>
                <a:lnTo>
                  <a:pt x="56228" y="103084"/>
                </a:lnTo>
                <a:close/>
                <a:moveTo>
                  <a:pt x="37485" y="84341"/>
                </a:moveTo>
                <a:lnTo>
                  <a:pt x="18743" y="84341"/>
                </a:lnTo>
                <a:lnTo>
                  <a:pt x="18743" y="65599"/>
                </a:lnTo>
                <a:lnTo>
                  <a:pt x="37485" y="65599"/>
                </a:lnTo>
                <a:lnTo>
                  <a:pt x="37485" y="84341"/>
                </a:lnTo>
                <a:close/>
                <a:moveTo>
                  <a:pt x="18743" y="103084"/>
                </a:moveTo>
                <a:lnTo>
                  <a:pt x="37485" y="103084"/>
                </a:lnTo>
                <a:lnTo>
                  <a:pt x="37485" y="121826"/>
                </a:lnTo>
                <a:lnTo>
                  <a:pt x="18743" y="121826"/>
                </a:lnTo>
                <a:lnTo>
                  <a:pt x="18743" y="103084"/>
                </a:lnTo>
                <a:close/>
                <a:moveTo>
                  <a:pt x="18743" y="46856"/>
                </a:moveTo>
                <a:lnTo>
                  <a:pt x="18743" y="28114"/>
                </a:lnTo>
                <a:lnTo>
                  <a:pt x="37485" y="28114"/>
                </a:lnTo>
                <a:lnTo>
                  <a:pt x="37485" y="46856"/>
                </a:lnTo>
                <a:lnTo>
                  <a:pt x="18743" y="46856"/>
                </a:lnTo>
                <a:close/>
                <a:moveTo>
                  <a:pt x="56228" y="46856"/>
                </a:moveTo>
                <a:lnTo>
                  <a:pt x="56228" y="28114"/>
                </a:lnTo>
                <a:lnTo>
                  <a:pt x="74970" y="28114"/>
                </a:lnTo>
                <a:lnTo>
                  <a:pt x="74970" y="46856"/>
                </a:lnTo>
                <a:lnTo>
                  <a:pt x="56228" y="46856"/>
                </a:lnTo>
                <a:close/>
                <a:moveTo>
                  <a:pt x="18743" y="9371"/>
                </a:moveTo>
                <a:cubicBezTo>
                  <a:pt x="8405" y="9371"/>
                  <a:pt x="0" y="17776"/>
                  <a:pt x="0" y="28114"/>
                </a:cubicBezTo>
                <a:lnTo>
                  <a:pt x="0" y="121826"/>
                </a:lnTo>
                <a:cubicBezTo>
                  <a:pt x="0" y="132164"/>
                  <a:pt x="8405" y="140569"/>
                  <a:pt x="18743" y="140569"/>
                </a:cubicBezTo>
                <a:lnTo>
                  <a:pt x="112455" y="140569"/>
                </a:lnTo>
                <a:cubicBezTo>
                  <a:pt x="122793" y="140569"/>
                  <a:pt x="131198" y="132164"/>
                  <a:pt x="131198" y="121826"/>
                </a:cubicBezTo>
                <a:lnTo>
                  <a:pt x="131198" y="28114"/>
                </a:lnTo>
                <a:cubicBezTo>
                  <a:pt x="131198" y="17776"/>
                  <a:pt x="122793" y="9371"/>
                  <a:pt x="112455" y="9371"/>
                </a:cubicBezTo>
                <a:lnTo>
                  <a:pt x="18743" y="937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162035" y="5934227"/>
            <a:ext cx="3636046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Matrix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62035" y="6234107"/>
            <a:ext cx="3626675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ตาราง 2x2 แสดงฉากทัศน์และผลกระทบต่อแต่ละทางเลือก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47463" y="1405688"/>
            <a:ext cx="5575895" cy="5247902"/>
          </a:xfrm>
          <a:custGeom>
            <a:avLst/>
            <a:gdLst/>
            <a:ahLst/>
            <a:cxnLst/>
            <a:rect l="l" t="t" r="r" b="b"/>
            <a:pathLst>
              <a:path w="5575895" h="5247902">
                <a:moveTo>
                  <a:pt x="112463" y="0"/>
                </a:moveTo>
                <a:lnTo>
                  <a:pt x="5463433" y="0"/>
                </a:lnTo>
                <a:cubicBezTo>
                  <a:pt x="5525544" y="0"/>
                  <a:pt x="5575895" y="50351"/>
                  <a:pt x="5575895" y="112463"/>
                </a:cubicBezTo>
                <a:lnTo>
                  <a:pt x="5575895" y="5135439"/>
                </a:lnTo>
                <a:cubicBezTo>
                  <a:pt x="5575895" y="5197550"/>
                  <a:pt x="5525544" y="5247902"/>
                  <a:pt x="5463433" y="5247902"/>
                </a:cubicBezTo>
                <a:lnTo>
                  <a:pt x="112463" y="5247902"/>
                </a:lnTo>
                <a:cubicBezTo>
                  <a:pt x="50351" y="5247902"/>
                  <a:pt x="0" y="5197550"/>
                  <a:pt x="0" y="5135439"/>
                </a:cubicBezTo>
                <a:lnTo>
                  <a:pt x="0" y="112463"/>
                </a:lnTo>
                <a:cubicBezTo>
                  <a:pt x="0" y="50393"/>
                  <a:pt x="50393" y="0"/>
                  <a:pt x="112463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472373" y="1630598"/>
            <a:ext cx="5219788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Checklist การส่งมอบ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472373" y="2042933"/>
            <a:ext cx="5126075" cy="637245"/>
          </a:xfrm>
          <a:custGeom>
            <a:avLst/>
            <a:gdLst/>
            <a:ahLst/>
            <a:cxnLst/>
            <a:rect l="l" t="t" r="r" b="b"/>
            <a:pathLst>
              <a:path w="5126075" h="637245">
                <a:moveTo>
                  <a:pt x="74972" y="0"/>
                </a:moveTo>
                <a:lnTo>
                  <a:pt x="5051103" y="0"/>
                </a:lnTo>
                <a:cubicBezTo>
                  <a:pt x="5092509" y="0"/>
                  <a:pt x="5126075" y="33566"/>
                  <a:pt x="5126075" y="74972"/>
                </a:cubicBezTo>
                <a:lnTo>
                  <a:pt x="5126075" y="562273"/>
                </a:lnTo>
                <a:cubicBezTo>
                  <a:pt x="5126075" y="603679"/>
                  <a:pt x="5092509" y="637245"/>
                  <a:pt x="5051103" y="637245"/>
                </a:cubicBezTo>
                <a:lnTo>
                  <a:pt x="74972" y="637245"/>
                </a:lnTo>
                <a:cubicBezTo>
                  <a:pt x="33566" y="637245"/>
                  <a:pt x="0" y="603679"/>
                  <a:pt x="0" y="562273"/>
                </a:cubicBezTo>
                <a:lnTo>
                  <a:pt x="0" y="74972"/>
                </a:lnTo>
                <a:cubicBezTo>
                  <a:pt x="0" y="33594"/>
                  <a:pt x="33594" y="0"/>
                  <a:pt x="7497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619971" y="2267843"/>
            <a:ext cx="163997" cy="187425"/>
          </a:xfrm>
          <a:custGeom>
            <a:avLst/>
            <a:gdLst/>
            <a:ahLst/>
            <a:cxnLst/>
            <a:rect l="l" t="t" r="r" b="b"/>
            <a:pathLst>
              <a:path w="163997" h="187425">
                <a:moveTo>
                  <a:pt x="23428" y="11714"/>
                </a:moveTo>
                <a:cubicBezTo>
                  <a:pt x="10506" y="11714"/>
                  <a:pt x="0" y="22220"/>
                  <a:pt x="0" y="35142"/>
                </a:cubicBezTo>
                <a:lnTo>
                  <a:pt x="0" y="152283"/>
                </a:lnTo>
                <a:cubicBezTo>
                  <a:pt x="0" y="165205"/>
                  <a:pt x="10506" y="175711"/>
                  <a:pt x="23428" y="175711"/>
                </a:cubicBezTo>
                <a:lnTo>
                  <a:pt x="140569" y="175711"/>
                </a:lnTo>
                <a:cubicBezTo>
                  <a:pt x="153491" y="175711"/>
                  <a:pt x="163997" y="165205"/>
                  <a:pt x="163997" y="152283"/>
                </a:cubicBezTo>
                <a:lnTo>
                  <a:pt x="163997" y="35142"/>
                </a:lnTo>
                <a:cubicBezTo>
                  <a:pt x="163997" y="22220"/>
                  <a:pt x="153491" y="11714"/>
                  <a:pt x="140569" y="11714"/>
                </a:cubicBezTo>
                <a:lnTo>
                  <a:pt x="23428" y="11714"/>
                </a:lnTo>
                <a:close/>
                <a:moveTo>
                  <a:pt x="112894" y="77862"/>
                </a:moveTo>
                <a:lnTo>
                  <a:pt x="83609" y="124718"/>
                </a:lnTo>
                <a:cubicBezTo>
                  <a:pt x="82072" y="127171"/>
                  <a:pt x="79436" y="128708"/>
                  <a:pt x="76544" y="128855"/>
                </a:cubicBezTo>
                <a:cubicBezTo>
                  <a:pt x="73652" y="129001"/>
                  <a:pt x="70870" y="127683"/>
                  <a:pt x="69150" y="125341"/>
                </a:cubicBezTo>
                <a:lnTo>
                  <a:pt x="51578" y="101912"/>
                </a:lnTo>
                <a:cubicBezTo>
                  <a:pt x="48650" y="98032"/>
                  <a:pt x="49455" y="92541"/>
                  <a:pt x="53336" y="89613"/>
                </a:cubicBezTo>
                <a:cubicBezTo>
                  <a:pt x="57216" y="86684"/>
                  <a:pt x="62707" y="87489"/>
                  <a:pt x="65635" y="91370"/>
                </a:cubicBezTo>
                <a:lnTo>
                  <a:pt x="75519" y="104548"/>
                </a:lnTo>
                <a:lnTo>
                  <a:pt x="97995" y="68564"/>
                </a:lnTo>
                <a:cubicBezTo>
                  <a:pt x="100558" y="64464"/>
                  <a:pt x="105976" y="63183"/>
                  <a:pt x="110112" y="65782"/>
                </a:cubicBezTo>
                <a:cubicBezTo>
                  <a:pt x="114249" y="68381"/>
                  <a:pt x="115493" y="73762"/>
                  <a:pt x="112894" y="77899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931565" y="2155388"/>
            <a:ext cx="1686826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SWOT ครบทุกทางเลือก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931565" y="2380298"/>
            <a:ext cx="167745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มีข้อมูลรองรับทุกประเด็น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72373" y="2792633"/>
            <a:ext cx="5126075" cy="637245"/>
          </a:xfrm>
          <a:custGeom>
            <a:avLst/>
            <a:gdLst/>
            <a:ahLst/>
            <a:cxnLst/>
            <a:rect l="l" t="t" r="r" b="b"/>
            <a:pathLst>
              <a:path w="5126075" h="637245">
                <a:moveTo>
                  <a:pt x="74972" y="0"/>
                </a:moveTo>
                <a:lnTo>
                  <a:pt x="5051103" y="0"/>
                </a:lnTo>
                <a:cubicBezTo>
                  <a:pt x="5092509" y="0"/>
                  <a:pt x="5126075" y="33566"/>
                  <a:pt x="5126075" y="74972"/>
                </a:cubicBezTo>
                <a:lnTo>
                  <a:pt x="5126075" y="562273"/>
                </a:lnTo>
                <a:cubicBezTo>
                  <a:pt x="5126075" y="603679"/>
                  <a:pt x="5092509" y="637245"/>
                  <a:pt x="5051103" y="637245"/>
                </a:cubicBezTo>
                <a:lnTo>
                  <a:pt x="74972" y="637245"/>
                </a:lnTo>
                <a:cubicBezTo>
                  <a:pt x="33566" y="637245"/>
                  <a:pt x="0" y="603679"/>
                  <a:pt x="0" y="562273"/>
                </a:cubicBezTo>
                <a:lnTo>
                  <a:pt x="0" y="74972"/>
                </a:lnTo>
                <a:cubicBezTo>
                  <a:pt x="0" y="33594"/>
                  <a:pt x="33594" y="0"/>
                  <a:pt x="7497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619971" y="3017543"/>
            <a:ext cx="163997" cy="187425"/>
          </a:xfrm>
          <a:custGeom>
            <a:avLst/>
            <a:gdLst/>
            <a:ahLst/>
            <a:cxnLst/>
            <a:rect l="l" t="t" r="r" b="b"/>
            <a:pathLst>
              <a:path w="163997" h="187425">
                <a:moveTo>
                  <a:pt x="23428" y="11714"/>
                </a:moveTo>
                <a:cubicBezTo>
                  <a:pt x="10506" y="11714"/>
                  <a:pt x="0" y="22220"/>
                  <a:pt x="0" y="35142"/>
                </a:cubicBezTo>
                <a:lnTo>
                  <a:pt x="0" y="152283"/>
                </a:lnTo>
                <a:cubicBezTo>
                  <a:pt x="0" y="165205"/>
                  <a:pt x="10506" y="175711"/>
                  <a:pt x="23428" y="175711"/>
                </a:cubicBezTo>
                <a:lnTo>
                  <a:pt x="140569" y="175711"/>
                </a:lnTo>
                <a:cubicBezTo>
                  <a:pt x="153491" y="175711"/>
                  <a:pt x="163997" y="165205"/>
                  <a:pt x="163997" y="152283"/>
                </a:cubicBezTo>
                <a:lnTo>
                  <a:pt x="163997" y="35142"/>
                </a:lnTo>
                <a:cubicBezTo>
                  <a:pt x="163997" y="22220"/>
                  <a:pt x="153491" y="11714"/>
                  <a:pt x="140569" y="11714"/>
                </a:cubicBezTo>
                <a:lnTo>
                  <a:pt x="23428" y="11714"/>
                </a:lnTo>
                <a:close/>
                <a:moveTo>
                  <a:pt x="112894" y="77862"/>
                </a:moveTo>
                <a:lnTo>
                  <a:pt x="83609" y="124718"/>
                </a:lnTo>
                <a:cubicBezTo>
                  <a:pt x="82072" y="127171"/>
                  <a:pt x="79436" y="128708"/>
                  <a:pt x="76544" y="128855"/>
                </a:cubicBezTo>
                <a:cubicBezTo>
                  <a:pt x="73652" y="129001"/>
                  <a:pt x="70870" y="127683"/>
                  <a:pt x="69150" y="125341"/>
                </a:cubicBezTo>
                <a:lnTo>
                  <a:pt x="51578" y="101912"/>
                </a:lnTo>
                <a:cubicBezTo>
                  <a:pt x="48650" y="98032"/>
                  <a:pt x="49455" y="92541"/>
                  <a:pt x="53336" y="89613"/>
                </a:cubicBezTo>
                <a:cubicBezTo>
                  <a:pt x="57216" y="86684"/>
                  <a:pt x="62707" y="87489"/>
                  <a:pt x="65635" y="91370"/>
                </a:cubicBezTo>
                <a:lnTo>
                  <a:pt x="75519" y="104548"/>
                </a:lnTo>
                <a:lnTo>
                  <a:pt x="97995" y="68564"/>
                </a:lnTo>
                <a:cubicBezTo>
                  <a:pt x="100558" y="64464"/>
                  <a:pt x="105976" y="63183"/>
                  <a:pt x="110112" y="65782"/>
                </a:cubicBezTo>
                <a:cubicBezTo>
                  <a:pt x="114249" y="68381"/>
                  <a:pt x="115493" y="73762"/>
                  <a:pt x="112894" y="77899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931565" y="2905088"/>
            <a:ext cx="2024191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 มี Sensitivity Check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931565" y="3129998"/>
            <a:ext cx="201481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ตรวจสอบความไวของผล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72373" y="3542334"/>
            <a:ext cx="5126075" cy="637245"/>
          </a:xfrm>
          <a:custGeom>
            <a:avLst/>
            <a:gdLst/>
            <a:ahLst/>
            <a:cxnLst/>
            <a:rect l="l" t="t" r="r" b="b"/>
            <a:pathLst>
              <a:path w="5126075" h="637245">
                <a:moveTo>
                  <a:pt x="74972" y="0"/>
                </a:moveTo>
                <a:lnTo>
                  <a:pt x="5051103" y="0"/>
                </a:lnTo>
                <a:cubicBezTo>
                  <a:pt x="5092509" y="0"/>
                  <a:pt x="5126075" y="33566"/>
                  <a:pt x="5126075" y="74972"/>
                </a:cubicBezTo>
                <a:lnTo>
                  <a:pt x="5126075" y="562273"/>
                </a:lnTo>
                <a:cubicBezTo>
                  <a:pt x="5126075" y="603679"/>
                  <a:pt x="5092509" y="637245"/>
                  <a:pt x="5051103" y="637245"/>
                </a:cubicBezTo>
                <a:lnTo>
                  <a:pt x="74972" y="637245"/>
                </a:lnTo>
                <a:cubicBezTo>
                  <a:pt x="33566" y="637245"/>
                  <a:pt x="0" y="603679"/>
                  <a:pt x="0" y="562273"/>
                </a:cubicBezTo>
                <a:lnTo>
                  <a:pt x="0" y="74972"/>
                </a:lnTo>
                <a:cubicBezTo>
                  <a:pt x="0" y="33594"/>
                  <a:pt x="33594" y="0"/>
                  <a:pt x="7497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619971" y="3767244"/>
            <a:ext cx="163997" cy="187425"/>
          </a:xfrm>
          <a:custGeom>
            <a:avLst/>
            <a:gdLst/>
            <a:ahLst/>
            <a:cxnLst/>
            <a:rect l="l" t="t" r="r" b="b"/>
            <a:pathLst>
              <a:path w="163997" h="187425">
                <a:moveTo>
                  <a:pt x="23428" y="11714"/>
                </a:moveTo>
                <a:cubicBezTo>
                  <a:pt x="10506" y="11714"/>
                  <a:pt x="0" y="22220"/>
                  <a:pt x="0" y="35142"/>
                </a:cubicBezTo>
                <a:lnTo>
                  <a:pt x="0" y="152283"/>
                </a:lnTo>
                <a:cubicBezTo>
                  <a:pt x="0" y="165205"/>
                  <a:pt x="10506" y="175711"/>
                  <a:pt x="23428" y="175711"/>
                </a:cubicBezTo>
                <a:lnTo>
                  <a:pt x="140569" y="175711"/>
                </a:lnTo>
                <a:cubicBezTo>
                  <a:pt x="153491" y="175711"/>
                  <a:pt x="163997" y="165205"/>
                  <a:pt x="163997" y="152283"/>
                </a:cubicBezTo>
                <a:lnTo>
                  <a:pt x="163997" y="35142"/>
                </a:lnTo>
                <a:cubicBezTo>
                  <a:pt x="163997" y="22220"/>
                  <a:pt x="153491" y="11714"/>
                  <a:pt x="140569" y="11714"/>
                </a:cubicBezTo>
                <a:lnTo>
                  <a:pt x="23428" y="11714"/>
                </a:lnTo>
                <a:close/>
                <a:moveTo>
                  <a:pt x="112894" y="77862"/>
                </a:moveTo>
                <a:lnTo>
                  <a:pt x="83609" y="124718"/>
                </a:lnTo>
                <a:cubicBezTo>
                  <a:pt x="82072" y="127171"/>
                  <a:pt x="79436" y="128708"/>
                  <a:pt x="76544" y="128855"/>
                </a:cubicBezTo>
                <a:cubicBezTo>
                  <a:pt x="73652" y="129001"/>
                  <a:pt x="70870" y="127683"/>
                  <a:pt x="69150" y="125341"/>
                </a:cubicBezTo>
                <a:lnTo>
                  <a:pt x="51578" y="101912"/>
                </a:lnTo>
                <a:cubicBezTo>
                  <a:pt x="48650" y="98032"/>
                  <a:pt x="49455" y="92541"/>
                  <a:pt x="53336" y="89613"/>
                </a:cubicBezTo>
                <a:cubicBezTo>
                  <a:pt x="57216" y="86684"/>
                  <a:pt x="62707" y="87489"/>
                  <a:pt x="65635" y="91370"/>
                </a:cubicBezTo>
                <a:lnTo>
                  <a:pt x="75519" y="104548"/>
                </a:lnTo>
                <a:lnTo>
                  <a:pt x="97995" y="68564"/>
                </a:lnTo>
                <a:cubicBezTo>
                  <a:pt x="100558" y="64464"/>
                  <a:pt x="105976" y="63183"/>
                  <a:pt x="110112" y="65782"/>
                </a:cubicBezTo>
                <a:cubicBezTo>
                  <a:pt x="114249" y="68381"/>
                  <a:pt x="115493" y="73762"/>
                  <a:pt x="112894" y="77899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931565" y="3654789"/>
            <a:ext cx="1780538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Feasibility Assessment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931565" y="3879699"/>
            <a:ext cx="1771167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ประเมินความเป็นไปได้ทุกมิติ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72373" y="4292034"/>
            <a:ext cx="5126075" cy="637245"/>
          </a:xfrm>
          <a:custGeom>
            <a:avLst/>
            <a:gdLst/>
            <a:ahLst/>
            <a:cxnLst/>
            <a:rect l="l" t="t" r="r" b="b"/>
            <a:pathLst>
              <a:path w="5126075" h="637245">
                <a:moveTo>
                  <a:pt x="74972" y="0"/>
                </a:moveTo>
                <a:lnTo>
                  <a:pt x="5051103" y="0"/>
                </a:lnTo>
                <a:cubicBezTo>
                  <a:pt x="5092509" y="0"/>
                  <a:pt x="5126075" y="33566"/>
                  <a:pt x="5126075" y="74972"/>
                </a:cubicBezTo>
                <a:lnTo>
                  <a:pt x="5126075" y="562273"/>
                </a:lnTo>
                <a:cubicBezTo>
                  <a:pt x="5126075" y="603679"/>
                  <a:pt x="5092509" y="637245"/>
                  <a:pt x="5051103" y="637245"/>
                </a:cubicBezTo>
                <a:lnTo>
                  <a:pt x="74972" y="637245"/>
                </a:lnTo>
                <a:cubicBezTo>
                  <a:pt x="33566" y="637245"/>
                  <a:pt x="0" y="603679"/>
                  <a:pt x="0" y="562273"/>
                </a:cubicBezTo>
                <a:lnTo>
                  <a:pt x="0" y="74972"/>
                </a:lnTo>
                <a:cubicBezTo>
                  <a:pt x="0" y="33594"/>
                  <a:pt x="33594" y="0"/>
                  <a:pt x="7497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619971" y="4516944"/>
            <a:ext cx="163997" cy="187425"/>
          </a:xfrm>
          <a:custGeom>
            <a:avLst/>
            <a:gdLst/>
            <a:ahLst/>
            <a:cxnLst/>
            <a:rect l="l" t="t" r="r" b="b"/>
            <a:pathLst>
              <a:path w="163997" h="187425">
                <a:moveTo>
                  <a:pt x="23428" y="11714"/>
                </a:moveTo>
                <a:cubicBezTo>
                  <a:pt x="10506" y="11714"/>
                  <a:pt x="0" y="22220"/>
                  <a:pt x="0" y="35142"/>
                </a:cubicBezTo>
                <a:lnTo>
                  <a:pt x="0" y="152283"/>
                </a:lnTo>
                <a:cubicBezTo>
                  <a:pt x="0" y="165205"/>
                  <a:pt x="10506" y="175711"/>
                  <a:pt x="23428" y="175711"/>
                </a:cubicBezTo>
                <a:lnTo>
                  <a:pt x="140569" y="175711"/>
                </a:lnTo>
                <a:cubicBezTo>
                  <a:pt x="153491" y="175711"/>
                  <a:pt x="163997" y="165205"/>
                  <a:pt x="163997" y="152283"/>
                </a:cubicBezTo>
                <a:lnTo>
                  <a:pt x="163997" y="35142"/>
                </a:lnTo>
                <a:cubicBezTo>
                  <a:pt x="163997" y="22220"/>
                  <a:pt x="153491" y="11714"/>
                  <a:pt x="140569" y="11714"/>
                </a:cubicBezTo>
                <a:lnTo>
                  <a:pt x="23428" y="11714"/>
                </a:lnTo>
                <a:close/>
                <a:moveTo>
                  <a:pt x="112894" y="77862"/>
                </a:moveTo>
                <a:lnTo>
                  <a:pt x="83609" y="124718"/>
                </a:lnTo>
                <a:cubicBezTo>
                  <a:pt x="82072" y="127171"/>
                  <a:pt x="79436" y="128708"/>
                  <a:pt x="76544" y="128855"/>
                </a:cubicBezTo>
                <a:cubicBezTo>
                  <a:pt x="73652" y="129001"/>
                  <a:pt x="70870" y="127683"/>
                  <a:pt x="69150" y="125341"/>
                </a:cubicBezTo>
                <a:lnTo>
                  <a:pt x="51578" y="101912"/>
                </a:lnTo>
                <a:cubicBezTo>
                  <a:pt x="48650" y="98032"/>
                  <a:pt x="49455" y="92541"/>
                  <a:pt x="53336" y="89613"/>
                </a:cubicBezTo>
                <a:cubicBezTo>
                  <a:pt x="57216" y="86684"/>
                  <a:pt x="62707" y="87489"/>
                  <a:pt x="65635" y="91370"/>
                </a:cubicBezTo>
                <a:lnTo>
                  <a:pt x="75519" y="104548"/>
                </a:lnTo>
                <a:lnTo>
                  <a:pt x="97995" y="68564"/>
                </a:lnTo>
                <a:cubicBezTo>
                  <a:pt x="100558" y="64464"/>
                  <a:pt x="105976" y="63183"/>
                  <a:pt x="110112" y="65782"/>
                </a:cubicBezTo>
                <a:cubicBezTo>
                  <a:pt x="114249" y="68381"/>
                  <a:pt x="115493" y="73762"/>
                  <a:pt x="112894" y="77899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931565" y="4404489"/>
            <a:ext cx="1574370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Risk Assessment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931565" y="4629399"/>
            <a:ext cx="156499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ระบุความเสี่ยงและแผนรับมือ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72373" y="5041734"/>
            <a:ext cx="5126075" cy="637245"/>
          </a:xfrm>
          <a:custGeom>
            <a:avLst/>
            <a:gdLst/>
            <a:ahLst/>
            <a:cxnLst/>
            <a:rect l="l" t="t" r="r" b="b"/>
            <a:pathLst>
              <a:path w="5126075" h="637245">
                <a:moveTo>
                  <a:pt x="74972" y="0"/>
                </a:moveTo>
                <a:lnTo>
                  <a:pt x="5051103" y="0"/>
                </a:lnTo>
                <a:cubicBezTo>
                  <a:pt x="5092509" y="0"/>
                  <a:pt x="5126075" y="33566"/>
                  <a:pt x="5126075" y="74972"/>
                </a:cubicBezTo>
                <a:lnTo>
                  <a:pt x="5126075" y="562273"/>
                </a:lnTo>
                <a:cubicBezTo>
                  <a:pt x="5126075" y="603679"/>
                  <a:pt x="5092509" y="637245"/>
                  <a:pt x="5051103" y="637245"/>
                </a:cubicBezTo>
                <a:lnTo>
                  <a:pt x="74972" y="637245"/>
                </a:lnTo>
                <a:cubicBezTo>
                  <a:pt x="33566" y="637245"/>
                  <a:pt x="0" y="603679"/>
                  <a:pt x="0" y="562273"/>
                </a:cubicBezTo>
                <a:lnTo>
                  <a:pt x="0" y="74972"/>
                </a:lnTo>
                <a:cubicBezTo>
                  <a:pt x="0" y="33594"/>
                  <a:pt x="33594" y="0"/>
                  <a:pt x="7497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6619971" y="5266644"/>
            <a:ext cx="163997" cy="187425"/>
          </a:xfrm>
          <a:custGeom>
            <a:avLst/>
            <a:gdLst/>
            <a:ahLst/>
            <a:cxnLst/>
            <a:rect l="l" t="t" r="r" b="b"/>
            <a:pathLst>
              <a:path w="163997" h="187425">
                <a:moveTo>
                  <a:pt x="23428" y="11714"/>
                </a:moveTo>
                <a:cubicBezTo>
                  <a:pt x="10506" y="11714"/>
                  <a:pt x="0" y="22220"/>
                  <a:pt x="0" y="35142"/>
                </a:cubicBezTo>
                <a:lnTo>
                  <a:pt x="0" y="152283"/>
                </a:lnTo>
                <a:cubicBezTo>
                  <a:pt x="0" y="165205"/>
                  <a:pt x="10506" y="175711"/>
                  <a:pt x="23428" y="175711"/>
                </a:cubicBezTo>
                <a:lnTo>
                  <a:pt x="140569" y="175711"/>
                </a:lnTo>
                <a:cubicBezTo>
                  <a:pt x="153491" y="175711"/>
                  <a:pt x="163997" y="165205"/>
                  <a:pt x="163997" y="152283"/>
                </a:cubicBezTo>
                <a:lnTo>
                  <a:pt x="163997" y="35142"/>
                </a:lnTo>
                <a:cubicBezTo>
                  <a:pt x="163997" y="22220"/>
                  <a:pt x="153491" y="11714"/>
                  <a:pt x="140569" y="11714"/>
                </a:cubicBezTo>
                <a:lnTo>
                  <a:pt x="23428" y="11714"/>
                </a:lnTo>
                <a:close/>
                <a:moveTo>
                  <a:pt x="112894" y="77862"/>
                </a:moveTo>
                <a:lnTo>
                  <a:pt x="83609" y="124718"/>
                </a:lnTo>
                <a:cubicBezTo>
                  <a:pt x="82072" y="127171"/>
                  <a:pt x="79436" y="128708"/>
                  <a:pt x="76544" y="128855"/>
                </a:cubicBezTo>
                <a:cubicBezTo>
                  <a:pt x="73652" y="129001"/>
                  <a:pt x="70870" y="127683"/>
                  <a:pt x="69150" y="125341"/>
                </a:cubicBezTo>
                <a:lnTo>
                  <a:pt x="51578" y="101912"/>
                </a:lnTo>
                <a:cubicBezTo>
                  <a:pt x="48650" y="98032"/>
                  <a:pt x="49455" y="92541"/>
                  <a:pt x="53336" y="89613"/>
                </a:cubicBezTo>
                <a:cubicBezTo>
                  <a:pt x="57216" y="86684"/>
                  <a:pt x="62707" y="87489"/>
                  <a:pt x="65635" y="91370"/>
                </a:cubicBezTo>
                <a:lnTo>
                  <a:pt x="75519" y="104548"/>
                </a:lnTo>
                <a:lnTo>
                  <a:pt x="97995" y="68564"/>
                </a:lnTo>
                <a:cubicBezTo>
                  <a:pt x="100558" y="64464"/>
                  <a:pt x="105976" y="63183"/>
                  <a:pt x="110112" y="65782"/>
                </a:cubicBezTo>
                <a:cubicBezTo>
                  <a:pt x="114249" y="68381"/>
                  <a:pt x="115493" y="73762"/>
                  <a:pt x="112894" y="77899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6931565" y="5154189"/>
            <a:ext cx="1677454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Decision Rule ชัดเจน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931565" y="5379099"/>
            <a:ext cx="166808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อธิบายหลักการเลือกทางเลือก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472373" y="5791434"/>
            <a:ext cx="5126075" cy="637245"/>
          </a:xfrm>
          <a:custGeom>
            <a:avLst/>
            <a:gdLst/>
            <a:ahLst/>
            <a:cxnLst/>
            <a:rect l="l" t="t" r="r" b="b"/>
            <a:pathLst>
              <a:path w="5126075" h="637245">
                <a:moveTo>
                  <a:pt x="74972" y="0"/>
                </a:moveTo>
                <a:lnTo>
                  <a:pt x="5051103" y="0"/>
                </a:lnTo>
                <a:cubicBezTo>
                  <a:pt x="5092509" y="0"/>
                  <a:pt x="5126075" y="33566"/>
                  <a:pt x="5126075" y="74972"/>
                </a:cubicBezTo>
                <a:lnTo>
                  <a:pt x="5126075" y="562273"/>
                </a:lnTo>
                <a:cubicBezTo>
                  <a:pt x="5126075" y="603679"/>
                  <a:pt x="5092509" y="637245"/>
                  <a:pt x="5051103" y="637245"/>
                </a:cubicBezTo>
                <a:lnTo>
                  <a:pt x="74972" y="637245"/>
                </a:lnTo>
                <a:cubicBezTo>
                  <a:pt x="33566" y="637245"/>
                  <a:pt x="0" y="603679"/>
                  <a:pt x="0" y="562273"/>
                </a:cubicBezTo>
                <a:lnTo>
                  <a:pt x="0" y="74972"/>
                </a:lnTo>
                <a:cubicBezTo>
                  <a:pt x="0" y="33594"/>
                  <a:pt x="33594" y="0"/>
                  <a:pt x="7497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6619971" y="6016344"/>
            <a:ext cx="163997" cy="187425"/>
          </a:xfrm>
          <a:custGeom>
            <a:avLst/>
            <a:gdLst/>
            <a:ahLst/>
            <a:cxnLst/>
            <a:rect l="l" t="t" r="r" b="b"/>
            <a:pathLst>
              <a:path w="163997" h="187425">
                <a:moveTo>
                  <a:pt x="23428" y="11714"/>
                </a:moveTo>
                <a:cubicBezTo>
                  <a:pt x="10506" y="11714"/>
                  <a:pt x="0" y="22220"/>
                  <a:pt x="0" y="35142"/>
                </a:cubicBezTo>
                <a:lnTo>
                  <a:pt x="0" y="152283"/>
                </a:lnTo>
                <a:cubicBezTo>
                  <a:pt x="0" y="165205"/>
                  <a:pt x="10506" y="175711"/>
                  <a:pt x="23428" y="175711"/>
                </a:cubicBezTo>
                <a:lnTo>
                  <a:pt x="140569" y="175711"/>
                </a:lnTo>
                <a:cubicBezTo>
                  <a:pt x="153491" y="175711"/>
                  <a:pt x="163997" y="165205"/>
                  <a:pt x="163997" y="152283"/>
                </a:cubicBezTo>
                <a:lnTo>
                  <a:pt x="163997" y="35142"/>
                </a:lnTo>
                <a:cubicBezTo>
                  <a:pt x="163997" y="22220"/>
                  <a:pt x="153491" y="11714"/>
                  <a:pt x="140569" y="11714"/>
                </a:cubicBezTo>
                <a:lnTo>
                  <a:pt x="23428" y="11714"/>
                </a:lnTo>
                <a:close/>
                <a:moveTo>
                  <a:pt x="112894" y="77862"/>
                </a:moveTo>
                <a:lnTo>
                  <a:pt x="83609" y="124718"/>
                </a:lnTo>
                <a:cubicBezTo>
                  <a:pt x="82072" y="127171"/>
                  <a:pt x="79436" y="128708"/>
                  <a:pt x="76544" y="128855"/>
                </a:cubicBezTo>
                <a:cubicBezTo>
                  <a:pt x="73652" y="129001"/>
                  <a:pt x="70870" y="127683"/>
                  <a:pt x="69150" y="125341"/>
                </a:cubicBezTo>
                <a:lnTo>
                  <a:pt x="51578" y="101912"/>
                </a:lnTo>
                <a:cubicBezTo>
                  <a:pt x="48650" y="98032"/>
                  <a:pt x="49455" y="92541"/>
                  <a:pt x="53336" y="89613"/>
                </a:cubicBezTo>
                <a:cubicBezTo>
                  <a:pt x="57216" y="86684"/>
                  <a:pt x="62707" y="87489"/>
                  <a:pt x="65635" y="91370"/>
                </a:cubicBezTo>
                <a:lnTo>
                  <a:pt x="75519" y="104548"/>
                </a:lnTo>
                <a:lnTo>
                  <a:pt x="97995" y="68564"/>
                </a:lnTo>
                <a:cubicBezTo>
                  <a:pt x="100558" y="64464"/>
                  <a:pt x="105976" y="63183"/>
                  <a:pt x="110112" y="65782"/>
                </a:cubicBezTo>
                <a:cubicBezTo>
                  <a:pt x="114249" y="68381"/>
                  <a:pt x="115493" y="73762"/>
                  <a:pt x="112894" y="77899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931565" y="5903889"/>
            <a:ext cx="1527514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สรุปทางเลือกที่แนะนำ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931565" y="6128799"/>
            <a:ext cx="151814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พร้อมเหตุผลประกอบ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334500" y="762000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1905000" h="1905000">
                <a:moveTo>
                  <a:pt x="952500" y="0"/>
                </a:moveTo>
                <a:lnTo>
                  <a:pt x="952500" y="0"/>
                </a:lnTo>
                <a:cubicBezTo>
                  <a:pt x="1478199" y="0"/>
                  <a:pt x="1905000" y="426801"/>
                  <a:pt x="1905000" y="952500"/>
                </a:cubicBezTo>
                <a:lnTo>
                  <a:pt x="1905000" y="952500"/>
                </a:lnTo>
                <a:cubicBezTo>
                  <a:pt x="1905000" y="1478199"/>
                  <a:pt x="1478199" y="1905000"/>
                  <a:pt x="952500" y="1905000"/>
                </a:cubicBezTo>
                <a:lnTo>
                  <a:pt x="952500" y="1905000"/>
                </a:lnTo>
                <a:cubicBezTo>
                  <a:pt x="426801" y="1905000"/>
                  <a:pt x="0" y="1478199"/>
                  <a:pt x="0" y="952500"/>
                </a:cubicBezTo>
                <a:lnTo>
                  <a:pt x="0" y="952500"/>
                </a:lnTo>
                <a:cubicBezTo>
                  <a:pt x="0" y="426801"/>
                  <a:pt x="426801" y="0"/>
                  <a:pt x="952500" y="0"/>
                </a:cubicBezTo>
                <a:close/>
              </a:path>
            </a:pathLst>
          </a:custGeom>
          <a:solidFill>
            <a:srgbClr val="8B8680">
              <a:alpha val="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237053" y="4355306"/>
            <a:ext cx="28575" cy="1428750"/>
          </a:xfrm>
          <a:custGeom>
            <a:avLst/>
            <a:gdLst/>
            <a:ahLst/>
            <a:cxnLst/>
            <a:rect l="l" t="t" r="r" b="b"/>
            <a:pathLst>
              <a:path w="28575" h="1428750">
                <a:moveTo>
                  <a:pt x="0" y="0"/>
                </a:moveTo>
                <a:lnTo>
                  <a:pt x="28575" y="0"/>
                </a:lnTo>
                <a:lnTo>
                  <a:pt x="28575" y="1428750"/>
                </a:lnTo>
                <a:lnTo>
                  <a:pt x="0" y="14287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454819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SUMMARY &amp; NEXT STEPS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721519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สรุปและเชื่อมต่อไป Module 4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254919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381000" y="1578769"/>
            <a:ext cx="5562600" cy="2352675"/>
          </a:xfrm>
          <a:custGeom>
            <a:avLst/>
            <a:gdLst/>
            <a:ahLst/>
            <a:cxnLst/>
            <a:rect l="l" t="t" r="r" b="b"/>
            <a:pathLst>
              <a:path w="5562600" h="2352675">
                <a:moveTo>
                  <a:pt x="114293" y="0"/>
                </a:moveTo>
                <a:lnTo>
                  <a:pt x="5448307" y="0"/>
                </a:lnTo>
                <a:cubicBezTo>
                  <a:pt x="5511429" y="0"/>
                  <a:pt x="5562600" y="51171"/>
                  <a:pt x="5562600" y="114293"/>
                </a:cubicBezTo>
                <a:lnTo>
                  <a:pt x="5562600" y="2238382"/>
                </a:lnTo>
                <a:cubicBezTo>
                  <a:pt x="5562600" y="2301504"/>
                  <a:pt x="5511429" y="2352675"/>
                  <a:pt x="5448307" y="2352675"/>
                </a:cubicBezTo>
                <a:lnTo>
                  <a:pt x="114293" y="2352675"/>
                </a:lnTo>
                <a:cubicBezTo>
                  <a:pt x="51171" y="2352675"/>
                  <a:pt x="0" y="2301504"/>
                  <a:pt x="0" y="22383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609600" y="1807369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บทเรียนที่ได้รับ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8650" y="226456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14400" y="2226469"/>
            <a:ext cx="3105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SWOT ช่วยอ่านบริบทและศักยภาพของทางเลือก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8650" y="260746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14400" y="2569369"/>
            <a:ext cx="2886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 ช่วยเปรียบเทียบหลายเกณฑ์พร้อมกัน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28650" y="295036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14400" y="2912269"/>
            <a:ext cx="2571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CEA ใช้เมื่อต้องเลือกจากต้นทุน-ผลลัพธ์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28650" y="329326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14400" y="3255169"/>
            <a:ext cx="2943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Scenario Planning ใช้เมื่ออนาคตไม่แน่นอน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48400" y="1578769"/>
            <a:ext cx="5562600" cy="2352675"/>
          </a:xfrm>
          <a:custGeom>
            <a:avLst/>
            <a:gdLst/>
            <a:ahLst/>
            <a:cxnLst/>
            <a:rect l="l" t="t" r="r" b="b"/>
            <a:pathLst>
              <a:path w="5562600" h="2352675">
                <a:moveTo>
                  <a:pt x="114293" y="0"/>
                </a:moveTo>
                <a:lnTo>
                  <a:pt x="5448307" y="0"/>
                </a:lnTo>
                <a:cubicBezTo>
                  <a:pt x="5511429" y="0"/>
                  <a:pt x="5562600" y="51171"/>
                  <a:pt x="5562600" y="114293"/>
                </a:cubicBezTo>
                <a:lnTo>
                  <a:pt x="5562600" y="2238382"/>
                </a:lnTo>
                <a:cubicBezTo>
                  <a:pt x="5562600" y="2301504"/>
                  <a:pt x="5511429" y="2352675"/>
                  <a:pt x="5448307" y="2352675"/>
                </a:cubicBezTo>
                <a:lnTo>
                  <a:pt x="114293" y="2352675"/>
                </a:lnTo>
                <a:cubicBezTo>
                  <a:pt x="51171" y="2352675"/>
                  <a:pt x="0" y="2301504"/>
                  <a:pt x="0" y="22383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477000" y="1807369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การเชื่อมต่อไป Module 4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477000" y="2226469"/>
            <a:ext cx="51911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เมื่อเลือกทางเลือกได้แล้ว ต้องเขียน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ข้อเสนอแนะเชิงหลักฐาน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ที่สามารถนำไปสู่การดำเนินการได้จริง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77000" y="2936081"/>
            <a:ext cx="5105400" cy="762000"/>
          </a:xfrm>
          <a:custGeom>
            <a:avLst/>
            <a:gdLst/>
            <a:ahLst/>
            <a:cxnLst/>
            <a:rect l="l" t="t" r="r" b="b"/>
            <a:pathLst>
              <a:path w="5105400" h="762000">
                <a:moveTo>
                  <a:pt x="76200" y="0"/>
                </a:moveTo>
                <a:lnTo>
                  <a:pt x="5029200" y="0"/>
                </a:lnTo>
                <a:cubicBezTo>
                  <a:pt x="5071256" y="0"/>
                  <a:pt x="5105400" y="34144"/>
                  <a:pt x="5105400" y="76200"/>
                </a:cubicBezTo>
                <a:lnTo>
                  <a:pt x="5105400" y="685800"/>
                </a:lnTo>
                <a:cubicBezTo>
                  <a:pt x="5105400" y="727856"/>
                  <a:pt x="5071256" y="762000"/>
                  <a:pt x="50292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596063" y="3088481"/>
            <a:ext cx="1504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Module 3.3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591300" y="3317081"/>
            <a:ext cx="1514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เปรียบเทียบทางเลือก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245078" y="320278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621316" y="3088481"/>
            <a:ext cx="1257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Module 4.1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616553" y="3317081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เขียนข้อเสนอแนะ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1000" y="4231481"/>
            <a:ext cx="11430000" cy="1676400"/>
          </a:xfrm>
          <a:custGeom>
            <a:avLst/>
            <a:gdLst/>
            <a:ahLst/>
            <a:cxnLst/>
            <a:rect l="l" t="t" r="r" b="b"/>
            <a:pathLst>
              <a:path w="11430000" h="1676400">
                <a:moveTo>
                  <a:pt x="114297" y="0"/>
                </a:moveTo>
                <a:lnTo>
                  <a:pt x="11315703" y="0"/>
                </a:lnTo>
                <a:cubicBezTo>
                  <a:pt x="11378828" y="0"/>
                  <a:pt x="11430000" y="51172"/>
                  <a:pt x="11430000" y="114297"/>
                </a:cubicBezTo>
                <a:lnTo>
                  <a:pt x="11430000" y="1562103"/>
                </a:lnTo>
                <a:cubicBezTo>
                  <a:pt x="11430000" y="1625228"/>
                  <a:pt x="11378828" y="1676400"/>
                  <a:pt x="11315703" y="1676400"/>
                </a:cubicBezTo>
                <a:lnTo>
                  <a:pt x="114297" y="1676400"/>
                </a:lnTo>
                <a:cubicBezTo>
                  <a:pt x="51172" y="1676400"/>
                  <a:pt x="0" y="1625228"/>
                  <a:pt x="0" y="15621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09600" y="4460081"/>
            <a:ext cx="11068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Roadmap: จากการวิเคราะห์สู่การดำเนินการ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585913" y="487918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1699141" y="5031581"/>
            <a:ext cx="30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3.1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76263" y="5488781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กำหนดปัญหา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190875" y="521065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4414838" y="487918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528066" y="5031581"/>
            <a:ext cx="30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3.2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405188" y="5488781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ระบุทางเลือก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019800" y="521065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7243763" y="487918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7356991" y="5031581"/>
            <a:ext cx="30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3.3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234113" y="5488781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848725" y="521065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10072688" y="487918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10185917" y="5031581"/>
            <a:ext cx="30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4.1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063038" y="5488781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ข้อเสนอแนะ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818918" y="6205072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0" y="72330"/>
                </a:moveTo>
                <a:cubicBezTo>
                  <a:pt x="0" y="50129"/>
                  <a:pt x="17982" y="32147"/>
                  <a:pt x="40184" y="32147"/>
                </a:cubicBezTo>
                <a:lnTo>
                  <a:pt x="42863" y="32147"/>
                </a:lnTo>
                <a:cubicBezTo>
                  <a:pt x="48790" y="32147"/>
                  <a:pt x="53578" y="36935"/>
                  <a:pt x="53578" y="42863"/>
                </a:cubicBezTo>
                <a:cubicBezTo>
                  <a:pt x="53578" y="48790"/>
                  <a:pt x="48790" y="53578"/>
                  <a:pt x="42863" y="53578"/>
                </a:cubicBezTo>
                <a:lnTo>
                  <a:pt x="40184" y="53578"/>
                </a:lnTo>
                <a:cubicBezTo>
                  <a:pt x="29836" y="53578"/>
                  <a:pt x="21431" y="61983"/>
                  <a:pt x="21431" y="72330"/>
                </a:cubicBezTo>
                <a:lnTo>
                  <a:pt x="21431" y="75009"/>
                </a:lnTo>
                <a:lnTo>
                  <a:pt x="42863" y="75009"/>
                </a:lnTo>
                <a:cubicBezTo>
                  <a:pt x="54683" y="75009"/>
                  <a:pt x="64294" y="84620"/>
                  <a:pt x="64294" y="96441"/>
                </a:cubicBezTo>
                <a:lnTo>
                  <a:pt x="64294" y="117872"/>
                </a:lnTo>
                <a:cubicBezTo>
                  <a:pt x="64294" y="129693"/>
                  <a:pt x="54683" y="139303"/>
                  <a:pt x="42863" y="139303"/>
                </a:cubicBezTo>
                <a:lnTo>
                  <a:pt x="21431" y="139303"/>
                </a:lnTo>
                <a:cubicBezTo>
                  <a:pt x="9611" y="139303"/>
                  <a:pt x="0" y="129693"/>
                  <a:pt x="0" y="117872"/>
                </a:cubicBezTo>
                <a:lnTo>
                  <a:pt x="0" y="72330"/>
                </a:lnTo>
                <a:close/>
                <a:moveTo>
                  <a:pt x="85725" y="72330"/>
                </a:moveTo>
                <a:cubicBezTo>
                  <a:pt x="85725" y="50129"/>
                  <a:pt x="103707" y="32147"/>
                  <a:pt x="125909" y="32147"/>
                </a:cubicBezTo>
                <a:lnTo>
                  <a:pt x="128588" y="32147"/>
                </a:lnTo>
                <a:cubicBezTo>
                  <a:pt x="134515" y="32147"/>
                  <a:pt x="139303" y="36935"/>
                  <a:pt x="139303" y="42863"/>
                </a:cubicBezTo>
                <a:cubicBezTo>
                  <a:pt x="139303" y="48790"/>
                  <a:pt x="134515" y="53578"/>
                  <a:pt x="128588" y="53578"/>
                </a:cubicBezTo>
                <a:lnTo>
                  <a:pt x="125909" y="53578"/>
                </a:lnTo>
                <a:cubicBezTo>
                  <a:pt x="115561" y="53578"/>
                  <a:pt x="107156" y="61983"/>
                  <a:pt x="107156" y="72330"/>
                </a:cubicBezTo>
                <a:lnTo>
                  <a:pt x="107156" y="75009"/>
                </a:lnTo>
                <a:lnTo>
                  <a:pt x="128588" y="75009"/>
                </a:lnTo>
                <a:cubicBezTo>
                  <a:pt x="140408" y="75009"/>
                  <a:pt x="150019" y="84620"/>
                  <a:pt x="150019" y="96441"/>
                </a:cubicBezTo>
                <a:lnTo>
                  <a:pt x="150019" y="117872"/>
                </a:lnTo>
                <a:cubicBezTo>
                  <a:pt x="150019" y="129693"/>
                  <a:pt x="140408" y="139303"/>
                  <a:pt x="128588" y="139303"/>
                </a:cubicBezTo>
                <a:lnTo>
                  <a:pt x="107156" y="139303"/>
                </a:lnTo>
                <a:cubicBezTo>
                  <a:pt x="95336" y="139303"/>
                  <a:pt x="85725" y="129693"/>
                  <a:pt x="85725" y="117872"/>
                </a:cubicBezTo>
                <a:lnTo>
                  <a:pt x="85725" y="7233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14363" y="6136481"/>
            <a:ext cx="11239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การเปรียบเทียบที่ดีไม่ใช่การหาคำตอบที่สมบูรณ์แบบ แต่เป็นการสร้างกระบวนการตัดสินใจที่โปร่งใสและตรวจสอบได้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240323" y="4170487"/>
            <a:ext cx="28575" cy="1905000"/>
          </a:xfrm>
          <a:custGeom>
            <a:avLst/>
            <a:gdLst/>
            <a:ahLst/>
            <a:cxnLst/>
            <a:rect l="l" t="t" r="r" b="b"/>
            <a:pathLst>
              <a:path w="28575" h="1905000">
                <a:moveTo>
                  <a:pt x="0" y="0"/>
                </a:moveTo>
                <a:lnTo>
                  <a:pt x="28575" y="0"/>
                </a:lnTo>
                <a:lnTo>
                  <a:pt x="28575" y="1905000"/>
                </a:lnTo>
                <a:lnTo>
                  <a:pt x="0" y="19050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2256234"/>
            <a:ext cx="490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THE WHY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2561034"/>
            <a:ext cx="5010150" cy="1285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ทำไมต้อง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ทางเลือก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4075509"/>
            <a:ext cx="476250" cy="19050"/>
          </a:xfrm>
          <a:custGeom>
            <a:avLst/>
            <a:gdLst/>
            <a:ahLst/>
            <a:cxnLst/>
            <a:rect l="l" t="t" r="r" b="b"/>
            <a:pathLst>
              <a:path w="476250" h="19050">
                <a:moveTo>
                  <a:pt x="0" y="0"/>
                </a:moveTo>
                <a:lnTo>
                  <a:pt x="476250" y="0"/>
                </a:lnTo>
                <a:lnTo>
                  <a:pt x="47625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381000" y="4323159"/>
            <a:ext cx="49244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การตัดสินใจที่ดีต้องอิงบนหลักฐานและกระบวนการที่โปร่งใส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524500" y="17621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662613" y="19145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306" y="-11117"/>
                </a:moveTo>
                <a:cubicBezTo>
                  <a:pt x="14109" y="-15314"/>
                  <a:pt x="7322" y="-15314"/>
                  <a:pt x="3170" y="-11117"/>
                </a:cubicBezTo>
                <a:cubicBezTo>
                  <a:pt x="-982" y="-6921"/>
                  <a:pt x="-1027" y="-134"/>
                  <a:pt x="3125" y="4063"/>
                </a:cubicBezTo>
                <a:lnTo>
                  <a:pt x="238869" y="239807"/>
                </a:lnTo>
                <a:cubicBezTo>
                  <a:pt x="243066" y="244004"/>
                  <a:pt x="249853" y="244004"/>
                  <a:pt x="254005" y="239807"/>
                </a:cubicBezTo>
                <a:cubicBezTo>
                  <a:pt x="258157" y="235610"/>
                  <a:pt x="258202" y="228823"/>
                  <a:pt x="254005" y="224671"/>
                </a:cubicBezTo>
                <a:lnTo>
                  <a:pt x="210964" y="181630"/>
                </a:lnTo>
                <a:cubicBezTo>
                  <a:pt x="212169" y="180558"/>
                  <a:pt x="213375" y="179487"/>
                  <a:pt x="214536" y="178415"/>
                </a:cubicBezTo>
                <a:cubicBezTo>
                  <a:pt x="235431" y="158993"/>
                  <a:pt x="249406" y="135821"/>
                  <a:pt x="256059" y="119881"/>
                </a:cubicBezTo>
                <a:cubicBezTo>
                  <a:pt x="257532" y="116354"/>
                  <a:pt x="257532" y="112425"/>
                  <a:pt x="256059" y="108898"/>
                </a:cubicBezTo>
                <a:cubicBezTo>
                  <a:pt x="249406" y="92958"/>
                  <a:pt x="235431" y="69741"/>
                  <a:pt x="214536" y="50363"/>
                </a:cubicBezTo>
                <a:cubicBezTo>
                  <a:pt x="193506" y="30852"/>
                  <a:pt x="164619" y="14377"/>
                  <a:pt x="128543" y="14377"/>
                </a:cubicBezTo>
                <a:cubicBezTo>
                  <a:pt x="103183" y="14377"/>
                  <a:pt x="81394" y="22503"/>
                  <a:pt x="63356" y="34111"/>
                </a:cubicBezTo>
                <a:lnTo>
                  <a:pt x="18306" y="-11117"/>
                </a:lnTo>
                <a:close/>
                <a:moveTo>
                  <a:pt x="91306" y="61927"/>
                </a:moveTo>
                <a:cubicBezTo>
                  <a:pt x="101798" y="54426"/>
                  <a:pt x="114702" y="50006"/>
                  <a:pt x="128588" y="50006"/>
                </a:cubicBezTo>
                <a:cubicBezTo>
                  <a:pt x="164083" y="50006"/>
                  <a:pt x="192881" y="78804"/>
                  <a:pt x="192881" y="114300"/>
                </a:cubicBezTo>
                <a:cubicBezTo>
                  <a:pt x="192881" y="128186"/>
                  <a:pt x="188461" y="141044"/>
                  <a:pt x="180960" y="151581"/>
                </a:cubicBezTo>
                <a:lnTo>
                  <a:pt x="165467" y="136088"/>
                </a:lnTo>
                <a:cubicBezTo>
                  <a:pt x="171137" y="126534"/>
                  <a:pt x="173057" y="114791"/>
                  <a:pt x="169977" y="103183"/>
                </a:cubicBezTo>
                <a:cubicBezTo>
                  <a:pt x="163860" y="80323"/>
                  <a:pt x="140330" y="66749"/>
                  <a:pt x="117470" y="72866"/>
                </a:cubicBezTo>
                <a:cubicBezTo>
                  <a:pt x="113630" y="73893"/>
                  <a:pt x="110014" y="75411"/>
                  <a:pt x="106754" y="77331"/>
                </a:cubicBezTo>
                <a:lnTo>
                  <a:pt x="91261" y="61838"/>
                </a:lnTo>
                <a:close/>
                <a:moveTo>
                  <a:pt x="145241" y="176406"/>
                </a:moveTo>
                <a:cubicBezTo>
                  <a:pt x="139928" y="177835"/>
                  <a:pt x="134347" y="178594"/>
                  <a:pt x="128588" y="178594"/>
                </a:cubicBezTo>
                <a:cubicBezTo>
                  <a:pt x="93092" y="178594"/>
                  <a:pt x="64294" y="149796"/>
                  <a:pt x="64294" y="114300"/>
                </a:cubicBezTo>
                <a:cubicBezTo>
                  <a:pt x="64294" y="108540"/>
                  <a:pt x="65053" y="102959"/>
                  <a:pt x="66482" y="97646"/>
                </a:cubicBezTo>
                <a:lnTo>
                  <a:pt x="30986" y="62151"/>
                </a:lnTo>
                <a:cubicBezTo>
                  <a:pt x="16431" y="78581"/>
                  <a:pt x="6429" y="95994"/>
                  <a:pt x="1116" y="108808"/>
                </a:cubicBezTo>
                <a:cubicBezTo>
                  <a:pt x="-357" y="112335"/>
                  <a:pt x="-357" y="116265"/>
                  <a:pt x="1116" y="119792"/>
                </a:cubicBezTo>
                <a:cubicBezTo>
                  <a:pt x="7769" y="135731"/>
                  <a:pt x="21744" y="158948"/>
                  <a:pt x="42639" y="178326"/>
                </a:cubicBezTo>
                <a:cubicBezTo>
                  <a:pt x="63669" y="197837"/>
                  <a:pt x="92556" y="214313"/>
                  <a:pt x="128632" y="214313"/>
                </a:cubicBezTo>
                <a:cubicBezTo>
                  <a:pt x="145286" y="214313"/>
                  <a:pt x="160422" y="210785"/>
                  <a:pt x="173950" y="205115"/>
                </a:cubicBezTo>
                <a:lnTo>
                  <a:pt x="145286" y="176451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6248400" y="1762125"/>
            <a:ext cx="565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ลด Cognitive Bias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248400" y="2105025"/>
            <a:ext cx="5638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กระบวนการเปรียบเทียบแบบเป็นระบบช่วยลดอคติส่วนตัวและความลำเอียงในการตัดสินใจ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524500" y="25431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4B7A6">
              <a:alpha val="2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648325" y="269557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52774" y="27861"/>
                </a:moveTo>
                <a:cubicBezTo>
                  <a:pt x="45318" y="25360"/>
                  <a:pt x="41255" y="17234"/>
                  <a:pt x="43755" y="9778"/>
                </a:cubicBezTo>
                <a:cubicBezTo>
                  <a:pt x="46256" y="2322"/>
                  <a:pt x="54337" y="-1741"/>
                  <a:pt x="61838" y="714"/>
                </a:cubicBezTo>
                <a:lnTo>
                  <a:pt x="112291" y="17547"/>
                </a:lnTo>
                <a:cubicBezTo>
                  <a:pt x="118497" y="7054"/>
                  <a:pt x="129972" y="0"/>
                  <a:pt x="143054" y="0"/>
                </a:cubicBezTo>
                <a:cubicBezTo>
                  <a:pt x="162788" y="0"/>
                  <a:pt x="178772" y="15984"/>
                  <a:pt x="178772" y="35719"/>
                </a:cubicBezTo>
                <a:cubicBezTo>
                  <a:pt x="178772" y="37058"/>
                  <a:pt x="178683" y="38353"/>
                  <a:pt x="178549" y="39648"/>
                </a:cubicBezTo>
                <a:lnTo>
                  <a:pt x="233288" y="57909"/>
                </a:lnTo>
                <a:cubicBezTo>
                  <a:pt x="240789" y="60409"/>
                  <a:pt x="244807" y="68491"/>
                  <a:pt x="242307" y="75992"/>
                </a:cubicBezTo>
                <a:cubicBezTo>
                  <a:pt x="239807" y="83493"/>
                  <a:pt x="231725" y="87511"/>
                  <a:pt x="224224" y="85011"/>
                </a:cubicBezTo>
                <a:lnTo>
                  <a:pt x="163726" y="64830"/>
                </a:lnTo>
                <a:cubicBezTo>
                  <a:pt x="161717" y="66258"/>
                  <a:pt x="159574" y="67464"/>
                  <a:pt x="157296" y="68491"/>
                </a:cubicBezTo>
                <a:lnTo>
                  <a:pt x="157296" y="214357"/>
                </a:lnTo>
                <a:cubicBezTo>
                  <a:pt x="157296" y="222260"/>
                  <a:pt x="150912" y="228645"/>
                  <a:pt x="143009" y="228645"/>
                </a:cubicBezTo>
                <a:lnTo>
                  <a:pt x="57284" y="228645"/>
                </a:lnTo>
                <a:cubicBezTo>
                  <a:pt x="49381" y="228645"/>
                  <a:pt x="42996" y="222260"/>
                  <a:pt x="42996" y="214357"/>
                </a:cubicBezTo>
                <a:cubicBezTo>
                  <a:pt x="42996" y="206454"/>
                  <a:pt x="49381" y="200070"/>
                  <a:pt x="57284" y="200070"/>
                </a:cubicBezTo>
                <a:lnTo>
                  <a:pt x="128721" y="200070"/>
                </a:lnTo>
                <a:lnTo>
                  <a:pt x="128721" y="68491"/>
                </a:lnTo>
                <a:cubicBezTo>
                  <a:pt x="119345" y="64383"/>
                  <a:pt x="112112" y="56436"/>
                  <a:pt x="108987" y="46613"/>
                </a:cubicBezTo>
                <a:lnTo>
                  <a:pt x="52774" y="27861"/>
                </a:lnTo>
                <a:close/>
                <a:moveTo>
                  <a:pt x="89654" y="128588"/>
                </a:moveTo>
                <a:lnTo>
                  <a:pt x="57284" y="73134"/>
                </a:lnTo>
                <a:lnTo>
                  <a:pt x="24958" y="128588"/>
                </a:lnTo>
                <a:lnTo>
                  <a:pt x="89654" y="128588"/>
                </a:lnTo>
                <a:close/>
                <a:moveTo>
                  <a:pt x="57329" y="171450"/>
                </a:moveTo>
                <a:cubicBezTo>
                  <a:pt x="29245" y="171450"/>
                  <a:pt x="5894" y="156270"/>
                  <a:pt x="1072" y="136222"/>
                </a:cubicBezTo>
                <a:cubicBezTo>
                  <a:pt x="-89" y="131311"/>
                  <a:pt x="1518" y="126266"/>
                  <a:pt x="4063" y="121890"/>
                </a:cubicBezTo>
                <a:lnTo>
                  <a:pt x="46568" y="49024"/>
                </a:lnTo>
                <a:cubicBezTo>
                  <a:pt x="48801" y="45184"/>
                  <a:pt x="52908" y="42863"/>
                  <a:pt x="57329" y="42863"/>
                </a:cubicBezTo>
                <a:cubicBezTo>
                  <a:pt x="61749" y="42863"/>
                  <a:pt x="65856" y="45229"/>
                  <a:pt x="68089" y="49024"/>
                </a:cubicBezTo>
                <a:lnTo>
                  <a:pt x="110594" y="121890"/>
                </a:lnTo>
                <a:cubicBezTo>
                  <a:pt x="113139" y="126266"/>
                  <a:pt x="114746" y="131311"/>
                  <a:pt x="113586" y="136222"/>
                </a:cubicBezTo>
                <a:cubicBezTo>
                  <a:pt x="108764" y="156225"/>
                  <a:pt x="85412" y="171450"/>
                  <a:pt x="57329" y="171450"/>
                </a:cubicBezTo>
                <a:close/>
                <a:moveTo>
                  <a:pt x="228243" y="130284"/>
                </a:moveTo>
                <a:lnTo>
                  <a:pt x="195917" y="185738"/>
                </a:lnTo>
                <a:lnTo>
                  <a:pt x="260613" y="185738"/>
                </a:lnTo>
                <a:lnTo>
                  <a:pt x="228287" y="130284"/>
                </a:lnTo>
                <a:close/>
                <a:moveTo>
                  <a:pt x="284500" y="193372"/>
                </a:moveTo>
                <a:cubicBezTo>
                  <a:pt x="279678" y="213420"/>
                  <a:pt x="256327" y="228600"/>
                  <a:pt x="228243" y="228600"/>
                </a:cubicBezTo>
                <a:cubicBezTo>
                  <a:pt x="200159" y="228600"/>
                  <a:pt x="176808" y="213420"/>
                  <a:pt x="171986" y="193372"/>
                </a:cubicBezTo>
                <a:cubicBezTo>
                  <a:pt x="170825" y="188461"/>
                  <a:pt x="172432" y="183416"/>
                  <a:pt x="174977" y="179040"/>
                </a:cubicBezTo>
                <a:lnTo>
                  <a:pt x="217483" y="106174"/>
                </a:lnTo>
                <a:cubicBezTo>
                  <a:pt x="219715" y="102334"/>
                  <a:pt x="223823" y="100013"/>
                  <a:pt x="228243" y="100013"/>
                </a:cubicBezTo>
                <a:cubicBezTo>
                  <a:pt x="232663" y="100013"/>
                  <a:pt x="236771" y="102379"/>
                  <a:pt x="239003" y="106174"/>
                </a:cubicBezTo>
                <a:lnTo>
                  <a:pt x="281508" y="179040"/>
                </a:lnTo>
                <a:cubicBezTo>
                  <a:pt x="284053" y="183416"/>
                  <a:pt x="285661" y="188461"/>
                  <a:pt x="284500" y="193372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248400" y="2543175"/>
            <a:ext cx="565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เพิ่มความชอบธรรม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248400" y="2886075"/>
            <a:ext cx="5638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ผู้มีส่วนได้ส่วนเสียสามารถเข้าใจและยอมรับการตัดสินใจเมื่อเห็นขั้นตอนและเกณฑ์ที่ชัดเจน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524500" y="33242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676900" y="3476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92869" y="157163"/>
                </a:moveTo>
                <a:cubicBezTo>
                  <a:pt x="128353" y="157163"/>
                  <a:pt x="157163" y="128353"/>
                  <a:pt x="157163" y="92869"/>
                </a:cubicBezTo>
                <a:cubicBezTo>
                  <a:pt x="157163" y="57384"/>
                  <a:pt x="128353" y="28575"/>
                  <a:pt x="92869" y="28575"/>
                </a:cubicBezTo>
                <a:cubicBezTo>
                  <a:pt x="57384" y="28575"/>
                  <a:pt x="28575" y="57384"/>
                  <a:pt x="28575" y="92869"/>
                </a:cubicBezTo>
                <a:cubicBezTo>
                  <a:pt x="28575" y="128353"/>
                  <a:pt x="57384" y="157163"/>
                  <a:pt x="92869" y="157163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248400" y="3324225"/>
            <a:ext cx="565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ตรวจสอบได้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248400" y="3667125"/>
            <a:ext cx="5638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ทุกขั้นตอนสามารถตรวจสอบย้อนกลับและทบทวนได้ สร้างความน่าเชื่อถือให้กับกระบวนการ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391150" y="4143376"/>
            <a:ext cx="6286500" cy="838200"/>
          </a:xfrm>
          <a:custGeom>
            <a:avLst/>
            <a:gdLst/>
            <a:ahLst/>
            <a:cxnLst/>
            <a:rect l="l" t="t" r="r" b="b"/>
            <a:pathLst>
              <a:path w="6286500" h="838200">
                <a:moveTo>
                  <a:pt x="76201" y="0"/>
                </a:moveTo>
                <a:lnTo>
                  <a:pt x="6210299" y="0"/>
                </a:lnTo>
                <a:cubicBezTo>
                  <a:pt x="6252384" y="0"/>
                  <a:pt x="6286500" y="34116"/>
                  <a:pt x="6286500" y="76201"/>
                </a:cubicBezTo>
                <a:lnTo>
                  <a:pt x="6286500" y="761999"/>
                </a:lnTo>
                <a:cubicBezTo>
                  <a:pt x="6286500" y="804084"/>
                  <a:pt x="6252384" y="838200"/>
                  <a:pt x="621029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743575" y="449389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64294"/>
                </a:moveTo>
                <a:cubicBezTo>
                  <a:pt x="0" y="44559"/>
                  <a:pt x="15984" y="28575"/>
                  <a:pt x="35719" y="28575"/>
                </a:cubicBezTo>
                <a:lnTo>
                  <a:pt x="38100" y="28575"/>
                </a:lnTo>
                <a:cubicBezTo>
                  <a:pt x="43369" y="28575"/>
                  <a:pt x="47625" y="32831"/>
                  <a:pt x="47625" y="38100"/>
                </a:cubicBezTo>
                <a:cubicBezTo>
                  <a:pt x="47625" y="43369"/>
                  <a:pt x="43369" y="47625"/>
                  <a:pt x="38100" y="47625"/>
                </a:cubicBezTo>
                <a:lnTo>
                  <a:pt x="35719" y="47625"/>
                </a:lnTo>
                <a:cubicBezTo>
                  <a:pt x="26521" y="47625"/>
                  <a:pt x="19050" y="55096"/>
                  <a:pt x="19050" y="64294"/>
                </a:cubicBezTo>
                <a:lnTo>
                  <a:pt x="19050" y="66675"/>
                </a:lnTo>
                <a:lnTo>
                  <a:pt x="38100" y="66675"/>
                </a:lnTo>
                <a:cubicBezTo>
                  <a:pt x="48607" y="66675"/>
                  <a:pt x="57150" y="75218"/>
                  <a:pt x="57150" y="85725"/>
                </a:cubicBezTo>
                <a:lnTo>
                  <a:pt x="57150" y="104775"/>
                </a:lnTo>
                <a:cubicBezTo>
                  <a:pt x="57150" y="115282"/>
                  <a:pt x="48607" y="123825"/>
                  <a:pt x="38100" y="123825"/>
                </a:cubicBezTo>
                <a:lnTo>
                  <a:pt x="19050" y="123825"/>
                </a:lnTo>
                <a:cubicBezTo>
                  <a:pt x="8543" y="123825"/>
                  <a:pt x="0" y="115282"/>
                  <a:pt x="0" y="104775"/>
                </a:cubicBezTo>
                <a:lnTo>
                  <a:pt x="0" y="64294"/>
                </a:lnTo>
                <a:close/>
                <a:moveTo>
                  <a:pt x="76200" y="64294"/>
                </a:moveTo>
                <a:cubicBezTo>
                  <a:pt x="76200" y="44559"/>
                  <a:pt x="92184" y="28575"/>
                  <a:pt x="111919" y="28575"/>
                </a:cubicBezTo>
                <a:lnTo>
                  <a:pt x="114300" y="28575"/>
                </a:lnTo>
                <a:cubicBezTo>
                  <a:pt x="119569" y="28575"/>
                  <a:pt x="123825" y="32831"/>
                  <a:pt x="123825" y="38100"/>
                </a:cubicBezTo>
                <a:cubicBezTo>
                  <a:pt x="123825" y="43369"/>
                  <a:pt x="119569" y="47625"/>
                  <a:pt x="114300" y="47625"/>
                </a:cubicBezTo>
                <a:lnTo>
                  <a:pt x="111919" y="47625"/>
                </a:lnTo>
                <a:cubicBezTo>
                  <a:pt x="102721" y="47625"/>
                  <a:pt x="95250" y="55096"/>
                  <a:pt x="95250" y="64294"/>
                </a:cubicBezTo>
                <a:lnTo>
                  <a:pt x="95250" y="66675"/>
                </a:lnTo>
                <a:lnTo>
                  <a:pt x="114300" y="66675"/>
                </a:lnTo>
                <a:cubicBezTo>
                  <a:pt x="124807" y="66675"/>
                  <a:pt x="133350" y="75218"/>
                  <a:pt x="133350" y="85725"/>
                </a:cubicBezTo>
                <a:lnTo>
                  <a:pt x="133350" y="104775"/>
                </a:lnTo>
                <a:cubicBezTo>
                  <a:pt x="133350" y="115282"/>
                  <a:pt x="124807" y="123825"/>
                  <a:pt x="114300" y="123825"/>
                </a:cubicBezTo>
                <a:lnTo>
                  <a:pt x="95250" y="123825"/>
                </a:lnTo>
                <a:cubicBezTo>
                  <a:pt x="84743" y="123825"/>
                  <a:pt x="76200" y="115282"/>
                  <a:pt x="76200" y="104775"/>
                </a:cubicBezTo>
                <a:lnTo>
                  <a:pt x="76200" y="64294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5962650" y="4448175"/>
            <a:ext cx="57340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หลักการสำคัญ: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การเปรียบเทียบไม่ใช่การหาทางเลือกที่ "สมบูรณ์แบบ" แต่เป็นการหาทางเลือกที่ "เหมาะสมที่สุด" ในบริบทที่กำหนด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Policy Options: นิยามและลักษณะสำคัญ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381000" y="1978819"/>
            <a:ext cx="567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ทางเลือกที่ดีต้องมีลักษณะอย่างไร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2435900"/>
            <a:ext cx="5648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ทางเลือกนโยบายต้อง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ชัดเจน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และ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เปรียบเทียบได้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โดยมีขอบเขตและรายละเอียดที่กำหนดไว้อย่างชัดเจน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3450313"/>
            <a:ext cx="5562600" cy="723900"/>
          </a:xfrm>
          <a:custGeom>
            <a:avLst/>
            <a:gdLst/>
            <a:ahLst/>
            <a:cxnLst/>
            <a:rect l="l" t="t" r="r" b="b"/>
            <a:pathLst>
              <a:path w="5562600" h="723900">
                <a:moveTo>
                  <a:pt x="76198" y="0"/>
                </a:moveTo>
                <a:lnTo>
                  <a:pt x="5486402" y="0"/>
                </a:lnTo>
                <a:cubicBezTo>
                  <a:pt x="5528457" y="0"/>
                  <a:pt x="5562600" y="34143"/>
                  <a:pt x="5562600" y="76198"/>
                </a:cubicBezTo>
                <a:lnTo>
                  <a:pt x="5562600" y="647702"/>
                </a:lnTo>
                <a:cubicBezTo>
                  <a:pt x="5562600" y="689757"/>
                  <a:pt x="5528457" y="723900"/>
                  <a:pt x="5486402" y="723900"/>
                </a:cubicBezTo>
                <a:lnTo>
                  <a:pt x="76198" y="723900"/>
                </a:lnTo>
                <a:cubicBezTo>
                  <a:pt x="34143" y="723900"/>
                  <a:pt x="0" y="689757"/>
                  <a:pt x="0" y="6477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57213" y="371701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23925" y="3602713"/>
            <a:ext cx="2914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กำหนด Scope ชัดเจน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23925" y="3831313"/>
            <a:ext cx="290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ขอบเขตการดำเนินการ กลุ่มเป้าหมาย พื้นที่ครอบคลุม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1000" y="4326613"/>
            <a:ext cx="5562600" cy="723900"/>
          </a:xfrm>
          <a:custGeom>
            <a:avLst/>
            <a:gdLst/>
            <a:ahLst/>
            <a:cxnLst/>
            <a:rect l="l" t="t" r="r" b="b"/>
            <a:pathLst>
              <a:path w="5562600" h="723900">
                <a:moveTo>
                  <a:pt x="76198" y="0"/>
                </a:moveTo>
                <a:lnTo>
                  <a:pt x="5486402" y="0"/>
                </a:lnTo>
                <a:cubicBezTo>
                  <a:pt x="5528457" y="0"/>
                  <a:pt x="5562600" y="34143"/>
                  <a:pt x="5562600" y="76198"/>
                </a:cubicBezTo>
                <a:lnTo>
                  <a:pt x="5562600" y="647702"/>
                </a:lnTo>
                <a:cubicBezTo>
                  <a:pt x="5562600" y="689757"/>
                  <a:pt x="5528457" y="723900"/>
                  <a:pt x="5486402" y="723900"/>
                </a:cubicBezTo>
                <a:lnTo>
                  <a:pt x="76198" y="723900"/>
                </a:lnTo>
                <a:cubicBezTo>
                  <a:pt x="34143" y="723900"/>
                  <a:pt x="0" y="689757"/>
                  <a:pt x="0" y="6477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92931" y="4593313"/>
            <a:ext cx="119063" cy="190500"/>
          </a:xfrm>
          <a:custGeom>
            <a:avLst/>
            <a:gdLst/>
            <a:ahLst/>
            <a:cxnLst/>
            <a:rect l="l" t="t" r="r" b="b"/>
            <a:pathLst>
              <a:path w="119063" h="190500">
                <a:moveTo>
                  <a:pt x="50602" y="8930"/>
                </a:moveTo>
                <a:cubicBezTo>
                  <a:pt x="50602" y="3981"/>
                  <a:pt x="54583" y="0"/>
                  <a:pt x="59531" y="0"/>
                </a:cubicBezTo>
                <a:cubicBezTo>
                  <a:pt x="64480" y="0"/>
                  <a:pt x="68461" y="3981"/>
                  <a:pt x="68461" y="8930"/>
                </a:cubicBezTo>
                <a:lnTo>
                  <a:pt x="68461" y="23812"/>
                </a:lnTo>
                <a:lnTo>
                  <a:pt x="89297" y="23812"/>
                </a:lnTo>
                <a:cubicBezTo>
                  <a:pt x="95883" y="23812"/>
                  <a:pt x="101203" y="29133"/>
                  <a:pt x="101203" y="35719"/>
                </a:cubicBezTo>
                <a:cubicBezTo>
                  <a:pt x="101203" y="42304"/>
                  <a:pt x="95883" y="47625"/>
                  <a:pt x="89297" y="47625"/>
                </a:cubicBezTo>
                <a:lnTo>
                  <a:pt x="46546" y="47625"/>
                </a:lnTo>
                <a:cubicBezTo>
                  <a:pt x="37281" y="47625"/>
                  <a:pt x="29766" y="55141"/>
                  <a:pt x="29766" y="64405"/>
                </a:cubicBezTo>
                <a:cubicBezTo>
                  <a:pt x="29766" y="72777"/>
                  <a:pt x="35905" y="79846"/>
                  <a:pt x="44165" y="81037"/>
                </a:cubicBezTo>
                <a:lnTo>
                  <a:pt x="78246" y="85911"/>
                </a:lnTo>
                <a:cubicBezTo>
                  <a:pt x="98264" y="88776"/>
                  <a:pt x="113109" y="105891"/>
                  <a:pt x="113109" y="126095"/>
                </a:cubicBezTo>
                <a:cubicBezTo>
                  <a:pt x="113109" y="148530"/>
                  <a:pt x="94915" y="166688"/>
                  <a:pt x="72517" y="166688"/>
                </a:cubicBezTo>
                <a:lnTo>
                  <a:pt x="68461" y="166688"/>
                </a:lnTo>
                <a:lnTo>
                  <a:pt x="68461" y="181570"/>
                </a:lnTo>
                <a:cubicBezTo>
                  <a:pt x="68461" y="186519"/>
                  <a:pt x="64480" y="190500"/>
                  <a:pt x="59531" y="190500"/>
                </a:cubicBezTo>
                <a:cubicBezTo>
                  <a:pt x="54583" y="190500"/>
                  <a:pt x="50602" y="186519"/>
                  <a:pt x="50602" y="181570"/>
                </a:cubicBezTo>
                <a:lnTo>
                  <a:pt x="50602" y="166688"/>
                </a:lnTo>
                <a:lnTo>
                  <a:pt x="23812" y="166688"/>
                </a:lnTo>
                <a:cubicBezTo>
                  <a:pt x="17227" y="166688"/>
                  <a:pt x="11906" y="161367"/>
                  <a:pt x="11906" y="154781"/>
                </a:cubicBezTo>
                <a:cubicBezTo>
                  <a:pt x="11906" y="148196"/>
                  <a:pt x="17227" y="142875"/>
                  <a:pt x="23812" y="142875"/>
                </a:cubicBezTo>
                <a:lnTo>
                  <a:pt x="72517" y="142875"/>
                </a:lnTo>
                <a:cubicBezTo>
                  <a:pt x="81781" y="142875"/>
                  <a:pt x="89297" y="135359"/>
                  <a:pt x="89297" y="126095"/>
                </a:cubicBezTo>
                <a:cubicBezTo>
                  <a:pt x="89297" y="117723"/>
                  <a:pt x="83158" y="110654"/>
                  <a:pt x="74898" y="109463"/>
                </a:cubicBezTo>
                <a:lnTo>
                  <a:pt x="40816" y="104589"/>
                </a:lnTo>
                <a:cubicBezTo>
                  <a:pt x="20799" y="101761"/>
                  <a:pt x="5953" y="84609"/>
                  <a:pt x="5953" y="64405"/>
                </a:cubicBezTo>
                <a:cubicBezTo>
                  <a:pt x="5953" y="42007"/>
                  <a:pt x="24147" y="23812"/>
                  <a:pt x="46546" y="23812"/>
                </a:cubicBezTo>
                <a:lnTo>
                  <a:pt x="50602" y="23812"/>
                </a:lnTo>
                <a:lnTo>
                  <a:pt x="50602" y="893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23925" y="4479013"/>
            <a:ext cx="2152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ต้นทุนที่ประมาณการได้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23925" y="4707613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งบประมาณที่ต้องใช้ ทรัพยากรที่จำเป็น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1000" y="5202913"/>
            <a:ext cx="5562600" cy="723900"/>
          </a:xfrm>
          <a:custGeom>
            <a:avLst/>
            <a:gdLst/>
            <a:ahLst/>
            <a:cxnLst/>
            <a:rect l="l" t="t" r="r" b="b"/>
            <a:pathLst>
              <a:path w="5562600" h="723900">
                <a:moveTo>
                  <a:pt x="76198" y="0"/>
                </a:moveTo>
                <a:lnTo>
                  <a:pt x="5486402" y="0"/>
                </a:lnTo>
                <a:cubicBezTo>
                  <a:pt x="5528457" y="0"/>
                  <a:pt x="5562600" y="34143"/>
                  <a:pt x="5562600" y="76198"/>
                </a:cubicBezTo>
                <a:lnTo>
                  <a:pt x="5562600" y="647702"/>
                </a:lnTo>
                <a:cubicBezTo>
                  <a:pt x="5562600" y="689757"/>
                  <a:pt x="5528457" y="723900"/>
                  <a:pt x="5486402" y="723900"/>
                </a:cubicBezTo>
                <a:lnTo>
                  <a:pt x="76198" y="723900"/>
                </a:lnTo>
                <a:cubicBezTo>
                  <a:pt x="34143" y="723900"/>
                  <a:pt x="0" y="689757"/>
                  <a:pt x="0" y="6477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57213" y="546961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923925" y="5355313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ผลกระทบที่คาดหวัง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23925" y="5583913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A8A29E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ผลลัพธ์ที่คาดว่าจะได้รับ ตัวชี้วัดความสำเร็จ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48400" y="1428750"/>
            <a:ext cx="5562600" cy="5048250"/>
          </a:xfrm>
          <a:custGeom>
            <a:avLst/>
            <a:gdLst/>
            <a:ahLst/>
            <a:cxnLst/>
            <a:rect l="l" t="t" r="r" b="b"/>
            <a:pathLst>
              <a:path w="5562600" h="5048250">
                <a:moveTo>
                  <a:pt x="76178" y="0"/>
                </a:moveTo>
                <a:lnTo>
                  <a:pt x="5486422" y="0"/>
                </a:lnTo>
                <a:cubicBezTo>
                  <a:pt x="5528494" y="0"/>
                  <a:pt x="5562600" y="34106"/>
                  <a:pt x="5562600" y="76178"/>
                </a:cubicBezTo>
                <a:lnTo>
                  <a:pt x="5562600" y="4972072"/>
                </a:lnTo>
                <a:cubicBezTo>
                  <a:pt x="5562600" y="5014144"/>
                  <a:pt x="5528494" y="5048250"/>
                  <a:pt x="5486422" y="5048250"/>
                </a:cubicBezTo>
                <a:lnTo>
                  <a:pt x="76178" y="5048250"/>
                </a:lnTo>
                <a:cubicBezTo>
                  <a:pt x="34106" y="5048250"/>
                  <a:pt x="0" y="5014144"/>
                  <a:pt x="0" y="4972072"/>
                </a:cubicBezTo>
                <a:lnTo>
                  <a:pt x="0" y="76178"/>
                </a:lnTo>
                <a:cubicBezTo>
                  <a:pt x="0" y="34134"/>
                  <a:pt x="34134" y="0"/>
                  <a:pt x="76178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477000" y="1657350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 ทางเลือกสำหรับ Universal Health Coverage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77000" y="2076450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76202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629400" y="222885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A: ขยายสิทธิ UCS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629400" y="2533650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ขอบเขต: ประชาชนทุกคน | ต้นทุน: 3,000 บาท/คน/ปี | ผลลัพธ์: ครอบคลุม 100%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77000" y="3028950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76202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629400" y="318135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B: ประกันสุขภาพภาครัฐ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629400" y="3486150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ขอบเขต: ลูกจ้างรัฐ | ต้นทุน: 5,000 บาท/คน/ปี | ผลลัพธ์: ครอบคลุม 30%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77000" y="3981450"/>
            <a:ext cx="5105400" cy="800100"/>
          </a:xfrm>
          <a:custGeom>
            <a:avLst/>
            <a:gdLst/>
            <a:ahLst/>
            <a:cxnLst/>
            <a:rect l="l" t="t" r="r" b="b"/>
            <a:pathLst>
              <a:path w="5105400" h="800100">
                <a:moveTo>
                  <a:pt x="76202" y="0"/>
                </a:moveTo>
                <a:lnTo>
                  <a:pt x="5029198" y="0"/>
                </a:lnTo>
                <a:cubicBezTo>
                  <a:pt x="5071283" y="0"/>
                  <a:pt x="5105400" y="34117"/>
                  <a:pt x="5105400" y="76202"/>
                </a:cubicBezTo>
                <a:lnTo>
                  <a:pt x="5105400" y="723898"/>
                </a:lnTo>
                <a:cubicBezTo>
                  <a:pt x="5105400" y="765983"/>
                  <a:pt x="5071283" y="800100"/>
                  <a:pt x="502919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629400" y="413385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C: ผสมผสาน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629400" y="4438650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ขอบเขต: ตามกลุ่มเป้าหมาย | ต้นทุน: 4,000 บาท/คน/ปี | ผลลัพธ์: ครอบคลุม 85%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77000" y="5901690"/>
            <a:ext cx="5105400" cy="7620"/>
          </a:xfrm>
          <a:custGeom>
            <a:avLst/>
            <a:gdLst/>
            <a:ahLst/>
            <a:cxnLst/>
            <a:rect l="l" t="t" r="r" b="b"/>
            <a:pathLst>
              <a:path w="5105400" h="7620">
                <a:moveTo>
                  <a:pt x="0" y="0"/>
                </a:moveTo>
                <a:lnTo>
                  <a:pt x="5105400" y="0"/>
                </a:lnTo>
                <a:lnTo>
                  <a:pt x="51054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496050" y="610362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41672"/>
                </a:moveTo>
                <a:cubicBezTo>
                  <a:pt x="58341" y="37072"/>
                  <a:pt x="62075" y="33337"/>
                  <a:pt x="66675" y="33337"/>
                </a:cubicBezTo>
                <a:cubicBezTo>
                  <a:pt x="71275" y="33337"/>
                  <a:pt x="75009" y="37072"/>
                  <a:pt x="75009" y="41672"/>
                </a:cubicBezTo>
                <a:cubicBezTo>
                  <a:pt x="75009" y="46272"/>
                  <a:pt x="71275" y="50006"/>
                  <a:pt x="66675" y="50006"/>
                </a:cubicBezTo>
                <a:cubicBezTo>
                  <a:pt x="62075" y="50006"/>
                  <a:pt x="58341" y="46272"/>
                  <a:pt x="58341" y="41672"/>
                </a:cubicBezTo>
                <a:close/>
                <a:moveTo>
                  <a:pt x="56257" y="58341"/>
                </a:moveTo>
                <a:lnTo>
                  <a:pt x="68759" y="58341"/>
                </a:lnTo>
                <a:cubicBezTo>
                  <a:pt x="72223" y="58341"/>
                  <a:pt x="75009" y="61127"/>
                  <a:pt x="75009" y="64591"/>
                </a:cubicBezTo>
                <a:lnTo>
                  <a:pt x="75009" y="87511"/>
                </a:lnTo>
                <a:lnTo>
                  <a:pt x="77093" y="87511"/>
                </a:lnTo>
                <a:cubicBezTo>
                  <a:pt x="80557" y="87511"/>
                  <a:pt x="83344" y="90298"/>
                  <a:pt x="83344" y="93762"/>
                </a:cubicBezTo>
                <a:cubicBezTo>
                  <a:pt x="83344" y="97226"/>
                  <a:pt x="80557" y="100013"/>
                  <a:pt x="77093" y="100013"/>
                </a:cubicBezTo>
                <a:lnTo>
                  <a:pt x="56257" y="100013"/>
                </a:lnTo>
                <a:cubicBezTo>
                  <a:pt x="52793" y="100013"/>
                  <a:pt x="50006" y="97226"/>
                  <a:pt x="50006" y="93762"/>
                </a:cubicBezTo>
                <a:cubicBezTo>
                  <a:pt x="50006" y="90298"/>
                  <a:pt x="52793" y="87511"/>
                  <a:pt x="56257" y="87511"/>
                </a:cubicBezTo>
                <a:lnTo>
                  <a:pt x="62508" y="87511"/>
                </a:lnTo>
                <a:lnTo>
                  <a:pt x="62508" y="70842"/>
                </a:lnTo>
                <a:lnTo>
                  <a:pt x="56257" y="70842"/>
                </a:lnTo>
                <a:cubicBezTo>
                  <a:pt x="52793" y="70842"/>
                  <a:pt x="50006" y="68055"/>
                  <a:pt x="50006" y="64591"/>
                </a:cubicBezTo>
                <a:cubicBezTo>
                  <a:pt x="50006" y="61127"/>
                  <a:pt x="52793" y="58341"/>
                  <a:pt x="56257" y="5834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705600" y="6057900"/>
            <a:ext cx="494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ทุก option ต้องมีข้อมูลครบถ้วนเพื่อเปรียบเทียบได้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001250" y="476250"/>
            <a:ext cx="1428750" cy="1428750"/>
          </a:xfrm>
          <a:custGeom>
            <a:avLst/>
            <a:gdLst/>
            <a:ahLst/>
            <a:cxnLst/>
            <a:rect l="l" t="t" r="r" b="b"/>
            <a:pathLst>
              <a:path w="1428750" h="1428750">
                <a:moveTo>
                  <a:pt x="714375" y="0"/>
                </a:moveTo>
                <a:lnTo>
                  <a:pt x="714375" y="0"/>
                </a:lnTo>
                <a:cubicBezTo>
                  <a:pt x="1108649" y="0"/>
                  <a:pt x="1428750" y="320101"/>
                  <a:pt x="1428750" y="714375"/>
                </a:cubicBezTo>
                <a:lnTo>
                  <a:pt x="1428750" y="714375"/>
                </a:lnTo>
                <a:cubicBezTo>
                  <a:pt x="1428750" y="1108649"/>
                  <a:pt x="1108649" y="1428750"/>
                  <a:pt x="714375" y="1428750"/>
                </a:cubicBezTo>
                <a:lnTo>
                  <a:pt x="714375" y="1428750"/>
                </a:lnTo>
                <a:cubicBezTo>
                  <a:pt x="320101" y="1428750"/>
                  <a:pt x="0" y="1108649"/>
                  <a:pt x="0" y="714375"/>
                </a:cubicBezTo>
                <a:lnTo>
                  <a:pt x="0" y="714375"/>
                </a:lnTo>
                <a:cubicBezTo>
                  <a:pt x="0" y="320101"/>
                  <a:pt x="320101" y="0"/>
                  <a:pt x="714375" y="0"/>
                </a:cubicBezTo>
                <a:close/>
              </a:path>
            </a:pathLst>
          </a:custGeom>
          <a:solidFill>
            <a:srgbClr val="8B8680">
              <a:alpha val="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TOOL 1: SWOT ANALYSIS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SWOT Analysis: ภาพรวม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381000" y="2011919"/>
            <a:ext cx="50958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SWOT เป็นเครื่องมือวิเคราะห์บริบทที่ช่วยให้เห็นภาพรวมของทางเลือกนโยบาย โดยแบ่งปัจจัยเป็น 4 มิติ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2797732"/>
            <a:ext cx="2428875" cy="1095375"/>
          </a:xfrm>
          <a:custGeom>
            <a:avLst/>
            <a:gdLst/>
            <a:ahLst/>
            <a:cxnLst/>
            <a:rect l="l" t="t" r="r" b="b"/>
            <a:pathLst>
              <a:path w="2428875" h="1095375">
                <a:moveTo>
                  <a:pt x="76205" y="0"/>
                </a:moveTo>
                <a:lnTo>
                  <a:pt x="2352670" y="0"/>
                </a:lnTo>
                <a:cubicBezTo>
                  <a:pt x="2394757" y="0"/>
                  <a:pt x="2428875" y="34118"/>
                  <a:pt x="2428875" y="76205"/>
                </a:cubicBezTo>
                <a:lnTo>
                  <a:pt x="2428875" y="1019170"/>
                </a:lnTo>
                <a:cubicBezTo>
                  <a:pt x="2428875" y="1061257"/>
                  <a:pt x="2394757" y="1095375"/>
                  <a:pt x="2352670" y="1095375"/>
                </a:cubicBezTo>
                <a:lnTo>
                  <a:pt x="76205" y="1095375"/>
                </a:lnTo>
                <a:cubicBezTo>
                  <a:pt x="34118" y="1095375"/>
                  <a:pt x="0" y="1061257"/>
                  <a:pt x="0" y="101917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8B8680">
              <a:alpha val="12157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71500" y="298823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16399" y="3064432"/>
            <a:ext cx="17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66800" y="3045382"/>
            <a:ext cx="885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Strengths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1500" y="3483532"/>
            <a:ext cx="211455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จุดแข็งภายใน ความได้เปรียบที่มีอยู่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960370" y="2797732"/>
            <a:ext cx="2428875" cy="1095375"/>
          </a:xfrm>
          <a:custGeom>
            <a:avLst/>
            <a:gdLst/>
            <a:ahLst/>
            <a:cxnLst/>
            <a:rect l="l" t="t" r="r" b="b"/>
            <a:pathLst>
              <a:path w="2428875" h="1095375">
                <a:moveTo>
                  <a:pt x="76205" y="0"/>
                </a:moveTo>
                <a:lnTo>
                  <a:pt x="2352670" y="0"/>
                </a:lnTo>
                <a:cubicBezTo>
                  <a:pt x="2394757" y="0"/>
                  <a:pt x="2428875" y="34118"/>
                  <a:pt x="2428875" y="76205"/>
                </a:cubicBezTo>
                <a:lnTo>
                  <a:pt x="2428875" y="1019170"/>
                </a:lnTo>
                <a:cubicBezTo>
                  <a:pt x="2428875" y="1061257"/>
                  <a:pt x="2394757" y="1095375"/>
                  <a:pt x="2352670" y="1095375"/>
                </a:cubicBezTo>
                <a:lnTo>
                  <a:pt x="76205" y="1095375"/>
                </a:lnTo>
                <a:cubicBezTo>
                  <a:pt x="34118" y="1095375"/>
                  <a:pt x="0" y="1061257"/>
                  <a:pt x="0" y="101917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C4B7A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3150870" y="298823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3258145" y="3064432"/>
            <a:ext cx="238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646170" y="3045382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Weaknesses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150870" y="3483532"/>
            <a:ext cx="211455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จุดอ่อนภายใน ข้อจำกัดที่มีอยู่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1000" y="4043125"/>
            <a:ext cx="2428875" cy="1314450"/>
          </a:xfrm>
          <a:custGeom>
            <a:avLst/>
            <a:gdLst/>
            <a:ahLst/>
            <a:cxnLst/>
            <a:rect l="l" t="t" r="r" b="b"/>
            <a:pathLst>
              <a:path w="2428875" h="1314450">
                <a:moveTo>
                  <a:pt x="76199" y="0"/>
                </a:moveTo>
                <a:lnTo>
                  <a:pt x="2352676" y="0"/>
                </a:lnTo>
                <a:cubicBezTo>
                  <a:pt x="2394760" y="0"/>
                  <a:pt x="2428875" y="34115"/>
                  <a:pt x="2428875" y="76199"/>
                </a:cubicBezTo>
                <a:lnTo>
                  <a:pt x="2428875" y="1238251"/>
                </a:lnTo>
                <a:cubicBezTo>
                  <a:pt x="2428875" y="1280335"/>
                  <a:pt x="2394760" y="1314450"/>
                  <a:pt x="2352676" y="1314450"/>
                </a:cubicBezTo>
                <a:lnTo>
                  <a:pt x="76199" y="1314450"/>
                </a:lnTo>
                <a:cubicBezTo>
                  <a:pt x="34115" y="1314450"/>
                  <a:pt x="0" y="1280335"/>
                  <a:pt x="0" y="12382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8B8680">
              <a:alpha val="12157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71500" y="4233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02112" y="4309825"/>
            <a:ext cx="200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66800" y="4290775"/>
            <a:ext cx="1257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Opportunities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71500" y="4728925"/>
            <a:ext cx="21145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โอกาสภายนอก ปัจจัยเอื้อต่อความสำเร็จ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960370" y="4043125"/>
            <a:ext cx="2428875" cy="1314450"/>
          </a:xfrm>
          <a:custGeom>
            <a:avLst/>
            <a:gdLst/>
            <a:ahLst/>
            <a:cxnLst/>
            <a:rect l="l" t="t" r="r" b="b"/>
            <a:pathLst>
              <a:path w="2428875" h="1314450">
                <a:moveTo>
                  <a:pt x="76199" y="0"/>
                </a:moveTo>
                <a:lnTo>
                  <a:pt x="2352676" y="0"/>
                </a:lnTo>
                <a:cubicBezTo>
                  <a:pt x="2394760" y="0"/>
                  <a:pt x="2428875" y="34115"/>
                  <a:pt x="2428875" y="76199"/>
                </a:cubicBezTo>
                <a:lnTo>
                  <a:pt x="2428875" y="1238251"/>
                </a:lnTo>
                <a:cubicBezTo>
                  <a:pt x="2428875" y="1280335"/>
                  <a:pt x="2394760" y="1314450"/>
                  <a:pt x="2352676" y="1314450"/>
                </a:cubicBezTo>
                <a:lnTo>
                  <a:pt x="76199" y="1314450"/>
                </a:lnTo>
                <a:cubicBezTo>
                  <a:pt x="34115" y="1314450"/>
                  <a:pt x="0" y="1280335"/>
                  <a:pt x="0" y="12382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C4B7A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150870" y="4233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3288387" y="4309825"/>
            <a:ext cx="180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646170" y="4290775"/>
            <a:ext cx="72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Threats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150870" y="4728925"/>
            <a:ext cx="2114550" cy="2190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ความเสี่ยงภายนอก ปัจจัยที่อาจกีดกัน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617970" y="2444235"/>
            <a:ext cx="2114550" cy="1219200"/>
          </a:xfrm>
          <a:custGeom>
            <a:avLst/>
            <a:gdLst/>
            <a:ahLst/>
            <a:cxnLst/>
            <a:rect l="l" t="t" r="r" b="b"/>
            <a:pathLst>
              <a:path w="2114550" h="1219200">
                <a:moveTo>
                  <a:pt x="152400" y="0"/>
                </a:moveTo>
                <a:lnTo>
                  <a:pt x="2114550" y="0"/>
                </a:lnTo>
                <a:lnTo>
                  <a:pt x="2114550" y="1219200"/>
                </a:lnTo>
                <a:lnTo>
                  <a:pt x="0" y="1219200"/>
                </a:ln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846570" y="2672835"/>
            <a:ext cx="1714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INTERNAL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846570" y="2901316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Strengths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846570" y="3244216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จุดแข็ง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770620" y="2444235"/>
            <a:ext cx="2114550" cy="1219200"/>
          </a:xfrm>
          <a:custGeom>
            <a:avLst/>
            <a:gdLst/>
            <a:ahLst/>
            <a:cxnLst/>
            <a:rect l="l" t="t" r="r" b="b"/>
            <a:pathLst>
              <a:path w="2114550" h="1219200">
                <a:moveTo>
                  <a:pt x="0" y="0"/>
                </a:moveTo>
                <a:lnTo>
                  <a:pt x="1962150" y="0"/>
                </a:lnTo>
                <a:cubicBezTo>
                  <a:pt x="2046262" y="0"/>
                  <a:pt x="2114550" y="68288"/>
                  <a:pt x="2114550" y="152400"/>
                </a:cubicBezTo>
                <a:lnTo>
                  <a:pt x="211455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2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8999220" y="2672835"/>
            <a:ext cx="1714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INTERNAL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999220" y="2901316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Weaknesses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999220" y="3244216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จุดอ่อน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617970" y="3701416"/>
            <a:ext cx="2114550" cy="1219200"/>
          </a:xfrm>
          <a:custGeom>
            <a:avLst/>
            <a:gdLst/>
            <a:ahLst/>
            <a:cxnLst/>
            <a:rect l="l" t="t" r="r" b="b"/>
            <a:pathLst>
              <a:path w="2114550" h="1219200">
                <a:moveTo>
                  <a:pt x="0" y="0"/>
                </a:moveTo>
                <a:lnTo>
                  <a:pt x="2114550" y="0"/>
                </a:lnTo>
                <a:lnTo>
                  <a:pt x="2114550" y="1219200"/>
                </a:lnTo>
                <a:lnTo>
                  <a:pt x="152400" y="1219200"/>
                </a:lnTo>
                <a:cubicBezTo>
                  <a:pt x="68288" y="1219200"/>
                  <a:pt x="0" y="1150912"/>
                  <a:pt x="0" y="1066800"/>
                </a:cubicBezTo>
                <a:lnTo>
                  <a:pt x="0" y="0"/>
                </a:ln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846570" y="3930016"/>
            <a:ext cx="1714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EXTERNAL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846570" y="4158497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Opportunities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846570" y="4501397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โอกาส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770620" y="3701416"/>
            <a:ext cx="2114550" cy="1219200"/>
          </a:xfrm>
          <a:custGeom>
            <a:avLst/>
            <a:gdLst/>
            <a:ahLst/>
            <a:cxnLst/>
            <a:rect l="l" t="t" r="r" b="b"/>
            <a:pathLst>
              <a:path w="2114550" h="1219200">
                <a:moveTo>
                  <a:pt x="0" y="0"/>
                </a:moveTo>
                <a:lnTo>
                  <a:pt x="2114550" y="0"/>
                </a:lnTo>
                <a:lnTo>
                  <a:pt x="2114550" y="1066800"/>
                </a:lnTo>
                <a:cubicBezTo>
                  <a:pt x="2114550" y="1150912"/>
                  <a:pt x="2046262" y="1219200"/>
                  <a:pt x="1962150" y="1219200"/>
                </a:cubicBez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C4B7A6">
              <a:alpha val="2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8999220" y="3930016"/>
            <a:ext cx="1714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kern="0" spc="45" dirty="0">
                <a:solidFill>
                  <a:srgbClr val="C4B7A6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EXTERNAL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999220" y="4158497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Threats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999220" y="4501397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ความเสี่ยง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530590" y="3461386"/>
            <a:ext cx="443865" cy="443865"/>
          </a:xfrm>
          <a:custGeom>
            <a:avLst/>
            <a:gdLst/>
            <a:ahLst/>
            <a:cxnLst/>
            <a:rect l="l" t="t" r="r" b="b"/>
            <a:pathLst>
              <a:path w="443865" h="443865">
                <a:moveTo>
                  <a:pt x="221932" y="0"/>
                </a:moveTo>
                <a:lnTo>
                  <a:pt x="221932" y="0"/>
                </a:lnTo>
                <a:cubicBezTo>
                  <a:pt x="344420" y="0"/>
                  <a:pt x="443865" y="99445"/>
                  <a:pt x="443865" y="221932"/>
                </a:cubicBezTo>
                <a:lnTo>
                  <a:pt x="443865" y="221932"/>
                </a:lnTo>
                <a:cubicBezTo>
                  <a:pt x="443865" y="344420"/>
                  <a:pt x="344420" y="443865"/>
                  <a:pt x="221933" y="443865"/>
                </a:cubicBezTo>
                <a:lnTo>
                  <a:pt x="221932" y="443865"/>
                </a:lnTo>
                <a:cubicBezTo>
                  <a:pt x="99445" y="443865"/>
                  <a:pt x="0" y="344420"/>
                  <a:pt x="0" y="221933"/>
                </a:cubicBezTo>
                <a:lnTo>
                  <a:pt x="0" y="221932"/>
                </a:lnTo>
                <a:cubicBezTo>
                  <a:pt x="0" y="99445"/>
                  <a:pt x="99445" y="0"/>
                  <a:pt x="221932" y="0"/>
                </a:cubicBezTo>
                <a:close/>
              </a:path>
            </a:pathLst>
          </a:custGeom>
          <a:solidFill>
            <a:srgbClr val="FAF9F6"/>
          </a:solidFill>
          <a:ln w="20320">
            <a:solidFill>
              <a:srgbClr val="8B86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8659178" y="3549016"/>
            <a:ext cx="266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vs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81000" y="6092190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419100" y="629412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628650" y="6248400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การใช้:</a:t>
            </a:r>
            <a:r>
              <a:rPr lang="en-US" sz="12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SWOT ช่วยอ่านบริบทและศักยภาพของทางเลือก แต่ไม่ใช่เครื่องมือตัดสินใจโดยตรง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METHODOLOGY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SWOT: ขั้นตอนการทำ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1000" y="14287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333375" y="1428750"/>
            <a:ext cx="6286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104900" y="1504950"/>
            <a:ext cx="6048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ระบุปัจจัยหลัก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04900" y="1847850"/>
            <a:ext cx="60293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สำรวจและระบุปัจจัยที่เกี่ยวข้องกับทางเลือกนโยบาย แบ่งเป็น 4 กลุ่มตามกรอบ SWOT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104900" y="2171700"/>
            <a:ext cx="933450" cy="266700"/>
          </a:xfrm>
          <a:custGeom>
            <a:avLst/>
            <a:gdLst/>
            <a:ahLst/>
            <a:cxnLst/>
            <a:rect l="l" t="t" r="r" b="b"/>
            <a:pathLst>
              <a:path w="933450" h="266700">
                <a:moveTo>
                  <a:pt x="133350" y="0"/>
                </a:moveTo>
                <a:lnTo>
                  <a:pt x="800100" y="0"/>
                </a:lnTo>
                <a:cubicBezTo>
                  <a:pt x="873698" y="0"/>
                  <a:pt x="933450" y="59752"/>
                  <a:pt x="933450" y="133350"/>
                </a:cubicBezTo>
                <a:lnTo>
                  <a:pt x="933450" y="133350"/>
                </a:lnTo>
                <a:cubicBezTo>
                  <a:pt x="933450" y="206948"/>
                  <a:pt x="873698" y="266700"/>
                  <a:pt x="8001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104900" y="2171700"/>
            <a:ext cx="10001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ทรัพยากรที่มี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110740" y="2171700"/>
            <a:ext cx="942975" cy="266700"/>
          </a:xfrm>
          <a:custGeom>
            <a:avLst/>
            <a:gdLst/>
            <a:ahLst/>
            <a:cxnLst/>
            <a:rect l="l" t="t" r="r" b="b"/>
            <a:pathLst>
              <a:path w="942975" h="266700">
                <a:moveTo>
                  <a:pt x="133350" y="0"/>
                </a:moveTo>
                <a:lnTo>
                  <a:pt x="809625" y="0"/>
                </a:lnTo>
                <a:cubicBezTo>
                  <a:pt x="883223" y="0"/>
                  <a:pt x="942975" y="59752"/>
                  <a:pt x="942975" y="133350"/>
                </a:cubicBezTo>
                <a:lnTo>
                  <a:pt x="942975" y="133350"/>
                </a:lnTo>
                <a:cubicBezTo>
                  <a:pt x="942975" y="206948"/>
                  <a:pt x="883223" y="266700"/>
                  <a:pt x="8096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8B8680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110740" y="2171700"/>
            <a:ext cx="10096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ความสามารถ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132296" y="2171700"/>
            <a:ext cx="1143000" cy="266700"/>
          </a:xfrm>
          <a:custGeom>
            <a:avLst/>
            <a:gdLst/>
            <a:ahLst/>
            <a:cxnLst/>
            <a:rect l="l" t="t" r="r" b="b"/>
            <a:pathLst>
              <a:path w="1143000" h="266700">
                <a:moveTo>
                  <a:pt x="133350" y="0"/>
                </a:moveTo>
                <a:lnTo>
                  <a:pt x="1009650" y="0"/>
                </a:lnTo>
                <a:cubicBezTo>
                  <a:pt x="1083248" y="0"/>
                  <a:pt x="1143000" y="59752"/>
                  <a:pt x="1143000" y="133350"/>
                </a:cubicBezTo>
                <a:lnTo>
                  <a:pt x="1143000" y="133350"/>
                </a:lnTo>
                <a:cubicBezTo>
                  <a:pt x="1143000" y="206948"/>
                  <a:pt x="1083248" y="266700"/>
                  <a:pt x="10096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C4B7A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3132296" y="2171700"/>
            <a:ext cx="12096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แนวโน้มภายนอก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1000" y="2590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33375" y="2590800"/>
            <a:ext cx="6286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04900" y="2667000"/>
            <a:ext cx="6048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ให้หลักฐานรองรับ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04900" y="3009900"/>
            <a:ext cx="60293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ทุกประเด็นที่ระบุต้องมีข้อมูลหรือหลักฐานสนับสนุน ไม่ใช่การคาดเดาลอยๆ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104900" y="3333750"/>
            <a:ext cx="5953125" cy="419100"/>
          </a:xfrm>
          <a:custGeom>
            <a:avLst/>
            <a:gdLst/>
            <a:ahLst/>
            <a:cxnLst/>
            <a:rect l="l" t="t" r="r" b="b"/>
            <a:pathLst>
              <a:path w="5953125" h="419100">
                <a:moveTo>
                  <a:pt x="76201" y="0"/>
                </a:moveTo>
                <a:lnTo>
                  <a:pt x="5876924" y="0"/>
                </a:lnTo>
                <a:cubicBezTo>
                  <a:pt x="5919009" y="0"/>
                  <a:pt x="5953125" y="34116"/>
                  <a:pt x="5953125" y="76201"/>
                </a:cubicBezTo>
                <a:lnTo>
                  <a:pt x="5953125" y="342899"/>
                </a:lnTo>
                <a:cubicBezTo>
                  <a:pt x="5953125" y="384984"/>
                  <a:pt x="5919009" y="419100"/>
                  <a:pt x="587692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1238250" y="349377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447800" y="3448050"/>
            <a:ext cx="556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"มีงบประมาณเพียงพอ" ต้องอ้างอิงตัวเลขงบประมาณที่ได้รับจริง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1000" y="39052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333375" y="3905250"/>
            <a:ext cx="6286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04900" y="3981450"/>
            <a:ext cx="6048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วิเคราะห์ความสัมพันธ์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04900" y="4324350"/>
            <a:ext cx="60293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หาความสัมพันธ์ระหว่างปัจจัยต่างๆ เช่น ใช้ Strengths ไปใช้ Opportunities หรือแก้ Weaknesses เพื่อลด Threats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1000" y="49720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333375" y="4972050"/>
            <a:ext cx="6286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04900" y="5048250"/>
            <a:ext cx="6048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สรุปข้อค้นพบ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04900" y="5391150"/>
            <a:ext cx="60293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สรุปภาพรวมว่าทางเลือกนี้มีศักยภาพและความเสี่ยงอย่างไร ควรดำเนินการหรือไม่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360920" y="2486025"/>
            <a:ext cx="4448175" cy="2933700"/>
          </a:xfrm>
          <a:custGeom>
            <a:avLst/>
            <a:gdLst/>
            <a:ahLst/>
            <a:cxnLst/>
            <a:rect l="l" t="t" r="r" b="b"/>
            <a:pathLst>
              <a:path w="4448175" h="2933700">
                <a:moveTo>
                  <a:pt x="76188" y="0"/>
                </a:moveTo>
                <a:lnTo>
                  <a:pt x="4371987" y="0"/>
                </a:lnTo>
                <a:cubicBezTo>
                  <a:pt x="4414064" y="0"/>
                  <a:pt x="4448175" y="34111"/>
                  <a:pt x="4448175" y="76188"/>
                </a:cubicBezTo>
                <a:lnTo>
                  <a:pt x="4448175" y="2857512"/>
                </a:lnTo>
                <a:cubicBezTo>
                  <a:pt x="4448175" y="2899589"/>
                  <a:pt x="4414064" y="2933700"/>
                  <a:pt x="4371987" y="2933700"/>
                </a:cubicBezTo>
                <a:lnTo>
                  <a:pt x="76188" y="2933700"/>
                </a:lnTo>
                <a:cubicBezTo>
                  <a:pt x="34111" y="2933700"/>
                  <a:pt x="0" y="2899589"/>
                  <a:pt x="0" y="2857512"/>
                </a:cubicBezTo>
                <a:lnTo>
                  <a:pt x="0" y="76188"/>
                </a:lnTo>
                <a:cubicBezTo>
                  <a:pt x="0" y="34139"/>
                  <a:pt x="34139" y="0"/>
                  <a:pt x="76188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7589520" y="2714625"/>
            <a:ext cx="4086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603807" y="31718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7888605" y="3133725"/>
            <a:ext cx="3771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ความจริง: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ระบุปัจจัยตามความเป็นจริง ไม่ใช่ตามความต้องการ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589520" y="37814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14300" y="9525"/>
                </a:moveTo>
                <a:lnTo>
                  <a:pt x="152400" y="9525"/>
                </a:lnTo>
                <a:cubicBezTo>
                  <a:pt x="157669" y="9525"/>
                  <a:pt x="161925" y="13781"/>
                  <a:pt x="161925" y="19050"/>
                </a:cubicBezTo>
                <a:cubicBezTo>
                  <a:pt x="161925" y="24319"/>
                  <a:pt x="157669" y="28575"/>
                  <a:pt x="152400" y="28575"/>
                </a:cubicBezTo>
                <a:lnTo>
                  <a:pt x="118586" y="28575"/>
                </a:lnTo>
                <a:cubicBezTo>
                  <a:pt x="117038" y="36255"/>
                  <a:pt x="111770" y="42595"/>
                  <a:pt x="104775" y="45631"/>
                </a:cubicBezTo>
                <a:lnTo>
                  <a:pt x="104775" y="133350"/>
                </a:lnTo>
                <a:lnTo>
                  <a:pt x="152400" y="133350"/>
                </a:lnTo>
                <a:cubicBezTo>
                  <a:pt x="157669" y="133350"/>
                  <a:pt x="161925" y="137606"/>
                  <a:pt x="161925" y="142875"/>
                </a:cubicBezTo>
                <a:cubicBezTo>
                  <a:pt x="161925" y="148144"/>
                  <a:pt x="157669" y="152400"/>
                  <a:pt x="152400" y="152400"/>
                </a:cubicBezTo>
                <a:lnTo>
                  <a:pt x="38100" y="152400"/>
                </a:lnTo>
                <a:cubicBezTo>
                  <a:pt x="32831" y="152400"/>
                  <a:pt x="28575" y="148144"/>
                  <a:pt x="28575" y="142875"/>
                </a:cubicBezTo>
                <a:cubicBezTo>
                  <a:pt x="28575" y="137606"/>
                  <a:pt x="32831" y="133350"/>
                  <a:pt x="38100" y="133350"/>
                </a:cubicBezTo>
                <a:lnTo>
                  <a:pt x="85725" y="133350"/>
                </a:lnTo>
                <a:lnTo>
                  <a:pt x="85725" y="45631"/>
                </a:lnTo>
                <a:cubicBezTo>
                  <a:pt x="78730" y="42565"/>
                  <a:pt x="73462" y="36225"/>
                  <a:pt x="71914" y="28575"/>
                </a:cubicBezTo>
                <a:lnTo>
                  <a:pt x="38100" y="28575"/>
                </a:lnTo>
                <a:cubicBezTo>
                  <a:pt x="32831" y="28575"/>
                  <a:pt x="28575" y="24319"/>
                  <a:pt x="28575" y="19050"/>
                </a:cubicBezTo>
                <a:cubicBezTo>
                  <a:pt x="28575" y="13781"/>
                  <a:pt x="32831" y="9525"/>
                  <a:pt x="38100" y="9525"/>
                </a:cubicBezTo>
                <a:lnTo>
                  <a:pt x="76200" y="9525"/>
                </a:lnTo>
                <a:cubicBezTo>
                  <a:pt x="80546" y="3750"/>
                  <a:pt x="87451" y="0"/>
                  <a:pt x="95250" y="0"/>
                </a:cubicBezTo>
                <a:cubicBezTo>
                  <a:pt x="103049" y="0"/>
                  <a:pt x="109954" y="3750"/>
                  <a:pt x="114300" y="9525"/>
                </a:cubicBezTo>
                <a:close/>
                <a:moveTo>
                  <a:pt x="130850" y="95250"/>
                </a:moveTo>
                <a:lnTo>
                  <a:pt x="173950" y="95250"/>
                </a:lnTo>
                <a:lnTo>
                  <a:pt x="152400" y="58281"/>
                </a:lnTo>
                <a:lnTo>
                  <a:pt x="130850" y="95250"/>
                </a:lnTo>
                <a:close/>
                <a:moveTo>
                  <a:pt x="152400" y="123825"/>
                </a:moveTo>
                <a:cubicBezTo>
                  <a:pt x="133677" y="123825"/>
                  <a:pt x="118110" y="113705"/>
                  <a:pt x="114895" y="100340"/>
                </a:cubicBezTo>
                <a:cubicBezTo>
                  <a:pt x="114121" y="97066"/>
                  <a:pt x="115193" y="93702"/>
                  <a:pt x="116890" y="90785"/>
                </a:cubicBezTo>
                <a:lnTo>
                  <a:pt x="145226" y="42208"/>
                </a:lnTo>
                <a:cubicBezTo>
                  <a:pt x="146715" y="39648"/>
                  <a:pt x="149453" y="38100"/>
                  <a:pt x="152400" y="38100"/>
                </a:cubicBezTo>
                <a:cubicBezTo>
                  <a:pt x="155347" y="38100"/>
                  <a:pt x="158085" y="39678"/>
                  <a:pt x="159574" y="42208"/>
                </a:cubicBezTo>
                <a:lnTo>
                  <a:pt x="187910" y="90785"/>
                </a:lnTo>
                <a:cubicBezTo>
                  <a:pt x="189607" y="93702"/>
                  <a:pt x="190679" y="97066"/>
                  <a:pt x="189905" y="100340"/>
                </a:cubicBezTo>
                <a:cubicBezTo>
                  <a:pt x="186690" y="113675"/>
                  <a:pt x="171123" y="123825"/>
                  <a:pt x="152400" y="123825"/>
                </a:cubicBezTo>
                <a:close/>
                <a:moveTo>
                  <a:pt x="37743" y="58281"/>
                </a:moveTo>
                <a:lnTo>
                  <a:pt x="16193" y="95250"/>
                </a:lnTo>
                <a:lnTo>
                  <a:pt x="59323" y="95250"/>
                </a:lnTo>
                <a:lnTo>
                  <a:pt x="37743" y="58281"/>
                </a:lnTo>
                <a:close/>
                <a:moveTo>
                  <a:pt x="268" y="100340"/>
                </a:moveTo>
                <a:cubicBezTo>
                  <a:pt x="-506" y="97066"/>
                  <a:pt x="566" y="93702"/>
                  <a:pt x="2262" y="90785"/>
                </a:cubicBezTo>
                <a:lnTo>
                  <a:pt x="30599" y="42208"/>
                </a:lnTo>
                <a:cubicBezTo>
                  <a:pt x="32087" y="39648"/>
                  <a:pt x="34826" y="38100"/>
                  <a:pt x="37773" y="38100"/>
                </a:cubicBezTo>
                <a:cubicBezTo>
                  <a:pt x="40719" y="38100"/>
                  <a:pt x="43458" y="39678"/>
                  <a:pt x="44946" y="42208"/>
                </a:cubicBezTo>
                <a:lnTo>
                  <a:pt x="73283" y="90785"/>
                </a:lnTo>
                <a:cubicBezTo>
                  <a:pt x="74980" y="93702"/>
                  <a:pt x="76051" y="97066"/>
                  <a:pt x="75277" y="100340"/>
                </a:cubicBezTo>
                <a:cubicBezTo>
                  <a:pt x="72063" y="113675"/>
                  <a:pt x="56495" y="123825"/>
                  <a:pt x="37773" y="123825"/>
                </a:cubicBezTo>
                <a:cubicBezTo>
                  <a:pt x="19050" y="123825"/>
                  <a:pt x="3483" y="113705"/>
                  <a:pt x="268" y="10034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893248" y="3743325"/>
            <a:ext cx="37623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ความสมดุล: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ต้องมีทั้งจุดแข็งและจุดอ่อน ไม่ใช่ข้อใดข้อหนึ่ง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584757" y="43910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7885152" y="4352925"/>
            <a:ext cx="3771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ความหลากหลาย: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รวมมุมมองจากผู้มีส่วนได้ส่วนเสียหลายฝ่าย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608570" y="50006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ubicBezTo>
                  <a:pt x="0" y="34144"/>
                  <a:pt x="34144" y="0"/>
                  <a:pt x="76200" y="0"/>
                </a:cubicBezTo>
                <a:close/>
                <a:moveTo>
                  <a:pt x="69056" y="35719"/>
                </a:moveTo>
                <a:lnTo>
                  <a:pt x="69056" y="76200"/>
                </a:lnTo>
                <a:cubicBezTo>
                  <a:pt x="69056" y="78581"/>
                  <a:pt x="70247" y="80814"/>
                  <a:pt x="72241" y="82153"/>
                </a:cubicBezTo>
                <a:lnTo>
                  <a:pt x="100816" y="101203"/>
                </a:lnTo>
                <a:cubicBezTo>
                  <a:pt x="104090" y="103406"/>
                  <a:pt x="108525" y="102513"/>
                  <a:pt x="110728" y="99209"/>
                </a:cubicBezTo>
                <a:cubicBezTo>
                  <a:pt x="112931" y="95905"/>
                  <a:pt x="112038" y="91500"/>
                  <a:pt x="108734" y="89297"/>
                </a:cubicBezTo>
                <a:lnTo>
                  <a:pt x="83344" y="72390"/>
                </a:lnTo>
                <a:lnTo>
                  <a:pt x="83344" y="35719"/>
                </a:lnTo>
                <a:cubicBezTo>
                  <a:pt x="83344" y="31760"/>
                  <a:pt x="80159" y="28575"/>
                  <a:pt x="76200" y="28575"/>
                </a:cubicBezTo>
                <a:cubicBezTo>
                  <a:pt x="72241" y="28575"/>
                  <a:pt x="69056" y="31760"/>
                  <a:pt x="69056" y="35719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7894320" y="4962525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ความทันสมัย:</a:t>
            </a: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อัปเดตข้อมูลให้ตรงกับบริบทปัจจุบัน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CASE STUDY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SWOT: ตัวอย่าง (UCS/PHC)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1000" y="1276350"/>
            <a:ext cx="5638800" cy="2295525"/>
          </a:xfrm>
          <a:custGeom>
            <a:avLst/>
            <a:gdLst/>
            <a:ahLst/>
            <a:cxnLst/>
            <a:rect l="l" t="t" r="r" b="b"/>
            <a:pathLst>
              <a:path w="5638800" h="2295525">
                <a:moveTo>
                  <a:pt x="114294" y="0"/>
                </a:moveTo>
                <a:lnTo>
                  <a:pt x="5524506" y="0"/>
                </a:lnTo>
                <a:cubicBezTo>
                  <a:pt x="5587629" y="0"/>
                  <a:pt x="5638800" y="51171"/>
                  <a:pt x="5638800" y="114294"/>
                </a:cubicBezTo>
                <a:lnTo>
                  <a:pt x="5638800" y="2181231"/>
                </a:lnTo>
                <a:cubicBezTo>
                  <a:pt x="5638800" y="2244354"/>
                  <a:pt x="5587629" y="2295525"/>
                  <a:pt x="552450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B8680">
              <a:alpha val="12157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33400" y="14287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57225" y="15430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76200" y="19050"/>
                </a:moveTo>
                <a:cubicBezTo>
                  <a:pt x="76200" y="13781"/>
                  <a:pt x="71944" y="9525"/>
                  <a:pt x="66675" y="9525"/>
                </a:cubicBezTo>
                <a:cubicBezTo>
                  <a:pt x="61406" y="9525"/>
                  <a:pt x="57150" y="13781"/>
                  <a:pt x="57150" y="19050"/>
                </a:cubicBezTo>
                <a:lnTo>
                  <a:pt x="57150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57150" y="85725"/>
                </a:lnTo>
                <a:lnTo>
                  <a:pt x="57150" y="133350"/>
                </a:lnTo>
                <a:cubicBezTo>
                  <a:pt x="57150" y="138619"/>
                  <a:pt x="61406" y="142875"/>
                  <a:pt x="66675" y="142875"/>
                </a:cubicBezTo>
                <a:cubicBezTo>
                  <a:pt x="71944" y="142875"/>
                  <a:pt x="76200" y="138619"/>
                  <a:pt x="76200" y="133350"/>
                </a:cubicBezTo>
                <a:lnTo>
                  <a:pt x="76200" y="85725"/>
                </a:lnTo>
                <a:lnTo>
                  <a:pt x="123825" y="85725"/>
                </a:lnTo>
                <a:cubicBezTo>
                  <a:pt x="129094" y="85725"/>
                  <a:pt x="133350" y="81469"/>
                  <a:pt x="133350" y="76200"/>
                </a:cubicBezTo>
                <a:cubicBezTo>
                  <a:pt x="133350" y="70931"/>
                  <a:pt x="129094" y="66675"/>
                  <a:pt x="123825" y="66675"/>
                </a:cubicBezTo>
                <a:lnTo>
                  <a:pt x="76200" y="66675"/>
                </a:lnTo>
                <a:lnTo>
                  <a:pt x="76200" y="1905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28700" y="1485900"/>
            <a:ext cx="981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Strengths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60784" y="19621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76288" y="1924050"/>
            <a:ext cx="3228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มีโครงสร้างพื้นฐานสาธารณสุขครอบคลุมทั่วประเทศ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0784" y="22669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76288" y="2228850"/>
            <a:ext cx="2343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บุคลากรทางการแพทย์มีประสบการณ์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60784" y="25717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76288" y="2533650"/>
            <a:ext cx="2009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ระบบข้อมูลสุขภาพที่พัฒนาแล้ว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0784" y="28765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76288" y="2838450"/>
            <a:ext cx="1743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การยอมรับจากประชาชนสูง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172200" y="1276350"/>
            <a:ext cx="5638800" cy="2295525"/>
          </a:xfrm>
          <a:custGeom>
            <a:avLst/>
            <a:gdLst/>
            <a:ahLst/>
            <a:cxnLst/>
            <a:rect l="l" t="t" r="r" b="b"/>
            <a:pathLst>
              <a:path w="5638800" h="2295525">
                <a:moveTo>
                  <a:pt x="114294" y="0"/>
                </a:moveTo>
                <a:lnTo>
                  <a:pt x="5524506" y="0"/>
                </a:lnTo>
                <a:cubicBezTo>
                  <a:pt x="5587629" y="0"/>
                  <a:pt x="5638800" y="51171"/>
                  <a:pt x="5638800" y="114294"/>
                </a:cubicBezTo>
                <a:lnTo>
                  <a:pt x="5638800" y="2181231"/>
                </a:lnTo>
                <a:cubicBezTo>
                  <a:pt x="5638800" y="2244354"/>
                  <a:pt x="5587629" y="2295525"/>
                  <a:pt x="552450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C4B7A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324600" y="14287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448425" y="15430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76200"/>
                </a:moveTo>
                <a:cubicBezTo>
                  <a:pt x="0" y="70931"/>
                  <a:pt x="4256" y="66675"/>
                  <a:pt x="9525" y="66675"/>
                </a:cubicBezTo>
                <a:lnTo>
                  <a:pt x="123825" y="66675"/>
                </a:lnTo>
                <a:cubicBezTo>
                  <a:pt x="129094" y="66675"/>
                  <a:pt x="133350" y="70931"/>
                  <a:pt x="133350" y="76200"/>
                </a:cubicBezTo>
                <a:cubicBezTo>
                  <a:pt x="133350" y="81469"/>
                  <a:pt x="129094" y="85725"/>
                  <a:pt x="123825" y="85725"/>
                </a:cubicBezTo>
                <a:lnTo>
                  <a:pt x="9525" y="85725"/>
                </a:lnTo>
                <a:cubicBezTo>
                  <a:pt x="4256" y="85725"/>
                  <a:pt x="0" y="81469"/>
                  <a:pt x="0" y="7620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819900" y="1485900"/>
            <a:ext cx="1228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Weaknesses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360319" y="196215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567488" y="1924050"/>
            <a:ext cx="2028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งบประมาณจำกัดต่อหัวประชากร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60319" y="226695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567488" y="2228850"/>
            <a:ext cx="217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ความเหลื่อมล้ำในการเข้าถึงบริการ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60319" y="257175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567488" y="2533650"/>
            <a:ext cx="1724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คุณภาพบริการไม่สม่ำเสมอ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60319" y="287655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567488" y="2838450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ภาระงานของบุคลากรสูง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1000" y="3720466"/>
            <a:ext cx="5638800" cy="2295525"/>
          </a:xfrm>
          <a:custGeom>
            <a:avLst/>
            <a:gdLst/>
            <a:ahLst/>
            <a:cxnLst/>
            <a:rect l="l" t="t" r="r" b="b"/>
            <a:pathLst>
              <a:path w="5638800" h="2295525">
                <a:moveTo>
                  <a:pt x="114294" y="0"/>
                </a:moveTo>
                <a:lnTo>
                  <a:pt x="5524506" y="0"/>
                </a:lnTo>
                <a:cubicBezTo>
                  <a:pt x="5587629" y="0"/>
                  <a:pt x="5638800" y="51171"/>
                  <a:pt x="5638800" y="114294"/>
                </a:cubicBezTo>
                <a:lnTo>
                  <a:pt x="5638800" y="2181231"/>
                </a:lnTo>
                <a:cubicBezTo>
                  <a:pt x="5638800" y="2244354"/>
                  <a:pt x="5587629" y="2295525"/>
                  <a:pt x="552450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8B8680">
              <a:alpha val="12157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533400" y="387286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66750" y="3987166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63877" y="5179"/>
                </a:moveTo>
                <a:cubicBezTo>
                  <a:pt x="60156" y="1459"/>
                  <a:pt x="54114" y="1459"/>
                  <a:pt x="50393" y="5179"/>
                </a:cubicBezTo>
                <a:lnTo>
                  <a:pt x="2768" y="52804"/>
                </a:lnTo>
                <a:cubicBezTo>
                  <a:pt x="-952" y="56525"/>
                  <a:pt x="-952" y="62567"/>
                  <a:pt x="2768" y="66288"/>
                </a:cubicBezTo>
                <a:cubicBezTo>
                  <a:pt x="6489" y="70009"/>
                  <a:pt x="12531" y="70009"/>
                  <a:pt x="16252" y="66288"/>
                </a:cubicBezTo>
                <a:lnTo>
                  <a:pt x="47625" y="34915"/>
                </a:lnTo>
                <a:lnTo>
                  <a:pt x="47625" y="145256"/>
                </a:lnTo>
                <a:cubicBezTo>
                  <a:pt x="47625" y="150525"/>
                  <a:pt x="51881" y="154781"/>
                  <a:pt x="57150" y="154781"/>
                </a:cubicBezTo>
                <a:cubicBezTo>
                  <a:pt x="62419" y="154781"/>
                  <a:pt x="66675" y="150525"/>
                  <a:pt x="66675" y="145256"/>
                </a:cubicBezTo>
                <a:lnTo>
                  <a:pt x="66675" y="34915"/>
                </a:lnTo>
                <a:lnTo>
                  <a:pt x="98048" y="66288"/>
                </a:lnTo>
                <a:cubicBezTo>
                  <a:pt x="101769" y="70009"/>
                  <a:pt x="107811" y="70009"/>
                  <a:pt x="111532" y="66288"/>
                </a:cubicBezTo>
                <a:cubicBezTo>
                  <a:pt x="115253" y="62567"/>
                  <a:pt x="115253" y="56525"/>
                  <a:pt x="111532" y="52804"/>
                </a:cubicBezTo>
                <a:lnTo>
                  <a:pt x="63907" y="5179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1028700" y="3930016"/>
            <a:ext cx="1400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Opportunities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4116" y="4406266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776288" y="4368166"/>
            <a:ext cx="2762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เทคโนโลยีดิจิทัลสุขภาพ (Telemedicine)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44116" y="4711066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776288" y="4672966"/>
            <a:ext cx="1504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ความร่วมมือภาคเอกชน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44116" y="5015866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776288" y="4977766"/>
            <a:ext cx="1819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นโยบายสนับสนุนจากรัฐบาล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44116" y="5320666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776288" y="5282566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การเติบโตของเศรษฐกิจฐานราก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72200" y="3720466"/>
            <a:ext cx="5638800" cy="2295525"/>
          </a:xfrm>
          <a:custGeom>
            <a:avLst/>
            <a:gdLst/>
            <a:ahLst/>
            <a:cxnLst/>
            <a:rect l="l" t="t" r="r" b="b"/>
            <a:pathLst>
              <a:path w="5638800" h="2295525">
                <a:moveTo>
                  <a:pt x="114294" y="0"/>
                </a:moveTo>
                <a:lnTo>
                  <a:pt x="5524506" y="0"/>
                </a:lnTo>
                <a:cubicBezTo>
                  <a:pt x="5587629" y="0"/>
                  <a:pt x="5638800" y="51171"/>
                  <a:pt x="5638800" y="114294"/>
                </a:cubicBezTo>
                <a:lnTo>
                  <a:pt x="5638800" y="2181231"/>
                </a:lnTo>
                <a:cubicBezTo>
                  <a:pt x="5638800" y="2244354"/>
                  <a:pt x="5587629" y="2295525"/>
                  <a:pt x="5524506" y="2295525"/>
                </a:cubicBezTo>
                <a:lnTo>
                  <a:pt x="114294" y="2295525"/>
                </a:lnTo>
                <a:cubicBezTo>
                  <a:pt x="51171" y="2295525"/>
                  <a:pt x="0" y="2244354"/>
                  <a:pt x="0" y="2181231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C4B7A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324600" y="387286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496050" y="3987166"/>
            <a:ext cx="38100" cy="152400"/>
          </a:xfrm>
          <a:custGeom>
            <a:avLst/>
            <a:gdLst/>
            <a:ahLst/>
            <a:cxnLst/>
            <a:rect l="l" t="t" r="r" b="b"/>
            <a:pathLst>
              <a:path w="38100" h="152400">
                <a:moveTo>
                  <a:pt x="28575" y="9525"/>
                </a:moveTo>
                <a:cubicBezTo>
                  <a:pt x="28575" y="4256"/>
                  <a:pt x="24319" y="0"/>
                  <a:pt x="19050" y="0"/>
                </a:cubicBezTo>
                <a:cubicBezTo>
                  <a:pt x="13781" y="0"/>
                  <a:pt x="9525" y="4256"/>
                  <a:pt x="9525" y="9525"/>
                </a:cubicBezTo>
                <a:lnTo>
                  <a:pt x="9525" y="104775"/>
                </a:lnTo>
                <a:cubicBezTo>
                  <a:pt x="9525" y="110044"/>
                  <a:pt x="13781" y="114300"/>
                  <a:pt x="19050" y="114300"/>
                </a:cubicBezTo>
                <a:cubicBezTo>
                  <a:pt x="24319" y="114300"/>
                  <a:pt x="28575" y="110044"/>
                  <a:pt x="28575" y="104775"/>
                </a:cubicBezTo>
                <a:lnTo>
                  <a:pt x="28575" y="9525"/>
                </a:lnTo>
                <a:close/>
                <a:moveTo>
                  <a:pt x="19050" y="152400"/>
                </a:moveTo>
                <a:cubicBezTo>
                  <a:pt x="25628" y="152400"/>
                  <a:pt x="30956" y="147072"/>
                  <a:pt x="30956" y="140494"/>
                </a:cubicBezTo>
                <a:cubicBezTo>
                  <a:pt x="30956" y="133916"/>
                  <a:pt x="25628" y="128588"/>
                  <a:pt x="19050" y="128588"/>
                </a:cubicBezTo>
                <a:cubicBezTo>
                  <a:pt x="12472" y="128588"/>
                  <a:pt x="7144" y="133916"/>
                  <a:pt x="7144" y="140494"/>
                </a:cubicBezTo>
                <a:cubicBezTo>
                  <a:pt x="7144" y="147072"/>
                  <a:pt x="12472" y="152400"/>
                  <a:pt x="19050" y="15240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819900" y="3930016"/>
            <a:ext cx="809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Threats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43650" y="440626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567488" y="4368166"/>
            <a:ext cx="2009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การเปลี่ยนแปลงนโยบายรัฐบาล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43650" y="471106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567488" y="4672966"/>
            <a:ext cx="1438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ภาระผู้สูงอายุที่เพิ่มขึ้น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43650" y="501586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567488" y="4977766"/>
            <a:ext cx="1438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โรคระบาดและภัยพิบัติ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43650" y="532066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567488" y="5282566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การเมืองที่ไม่เสถียร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81000" y="61302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400050" y="629412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628650" y="6248400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การนำไปใช้:</a:t>
            </a:r>
            <a:r>
              <a:rPr lang="en-US" sz="12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ใช้ข้อมูลนี้เป็น Input สำหรับ MCDA และ Scenario Planning ต่อไป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477500" y="571500"/>
            <a:ext cx="1143000" cy="1143000"/>
          </a:xfrm>
          <a:custGeom>
            <a:avLst/>
            <a:gdLst/>
            <a:ahLst/>
            <a:cxnLst/>
            <a:rect l="l" t="t" r="r" b="b"/>
            <a:pathLst>
              <a:path w="1143000" h="1143000">
                <a:moveTo>
                  <a:pt x="571500" y="0"/>
                </a:moveTo>
                <a:lnTo>
                  <a:pt x="571500" y="0"/>
                </a:lnTo>
                <a:cubicBezTo>
                  <a:pt x="886919" y="0"/>
                  <a:pt x="1143000" y="256081"/>
                  <a:pt x="1143000" y="571500"/>
                </a:cubicBezTo>
                <a:lnTo>
                  <a:pt x="1143000" y="571500"/>
                </a:lnTo>
                <a:cubicBezTo>
                  <a:pt x="1143000" y="886919"/>
                  <a:pt x="886919" y="1143000"/>
                  <a:pt x="571500" y="1143000"/>
                </a:cubicBezTo>
                <a:lnTo>
                  <a:pt x="571500" y="1143000"/>
                </a:lnTo>
                <a:cubicBezTo>
                  <a:pt x="256081" y="1143000"/>
                  <a:pt x="0" y="886919"/>
                  <a:pt x="0" y="571500"/>
                </a:cubicBezTo>
                <a:lnTo>
                  <a:pt x="0" y="571500"/>
                </a:lnTo>
                <a:cubicBezTo>
                  <a:pt x="0" y="256081"/>
                  <a:pt x="256081" y="0"/>
                  <a:pt x="571500" y="0"/>
                </a:cubicBezTo>
                <a:close/>
              </a:path>
            </a:pathLst>
          </a:custGeom>
          <a:solidFill>
            <a:srgbClr val="8B8680">
              <a:alpha val="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TOOL 2: MCDA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MCDA: ภาพรวม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381000" y="1883569"/>
            <a:ext cx="5676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Multi-Criteria Decision Analysis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81000" y="2302552"/>
            <a:ext cx="5648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 เป็นเครื่องมือหลักสำหรับ</a:t>
            </a:r>
            <a:r>
              <a:rPr lang="en-US" sz="13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เปรียบเทียบหลายเกณฑ์พร้อมกัน</a:t>
            </a:r>
            <a:r>
              <a:rPr lang="en-US" sz="13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โดยใช้คะแนนตามหลายเกณฑ์และน้ำหนักที่กำหนด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3088365"/>
            <a:ext cx="5562600" cy="876300"/>
          </a:xfrm>
          <a:custGeom>
            <a:avLst/>
            <a:gdLst/>
            <a:ahLst/>
            <a:cxnLst/>
            <a:rect l="l" t="t" r="r" b="b"/>
            <a:pathLst>
              <a:path w="5562600" h="876300">
                <a:moveTo>
                  <a:pt x="76203" y="0"/>
                </a:moveTo>
                <a:lnTo>
                  <a:pt x="5486397" y="0"/>
                </a:lnTo>
                <a:cubicBezTo>
                  <a:pt x="5528483" y="0"/>
                  <a:pt x="5562600" y="34117"/>
                  <a:pt x="5562600" y="76203"/>
                </a:cubicBezTo>
                <a:lnTo>
                  <a:pt x="5562600" y="800097"/>
                </a:lnTo>
                <a:cubicBezTo>
                  <a:pt x="5562600" y="842183"/>
                  <a:pt x="5528483" y="876300"/>
                  <a:pt x="5486397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57213" y="327886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9783" y="13506"/>
                </a:moveTo>
                <a:cubicBezTo>
                  <a:pt x="53839" y="16334"/>
                  <a:pt x="54806" y="21915"/>
                  <a:pt x="51978" y="25933"/>
                </a:cubicBezTo>
                <a:lnTo>
                  <a:pt x="31142" y="55699"/>
                </a:lnTo>
                <a:cubicBezTo>
                  <a:pt x="29617" y="57857"/>
                  <a:pt x="27236" y="59234"/>
                  <a:pt x="24594" y="59457"/>
                </a:cubicBezTo>
                <a:cubicBezTo>
                  <a:pt x="21952" y="59680"/>
                  <a:pt x="19348" y="58787"/>
                  <a:pt x="17487" y="56927"/>
                </a:cubicBezTo>
                <a:lnTo>
                  <a:pt x="2604" y="42044"/>
                </a:lnTo>
                <a:cubicBezTo>
                  <a:pt x="-856" y="38546"/>
                  <a:pt x="-856" y="32891"/>
                  <a:pt x="2604" y="29394"/>
                </a:cubicBezTo>
                <a:cubicBezTo>
                  <a:pt x="6065" y="25896"/>
                  <a:pt x="11757" y="25933"/>
                  <a:pt x="15255" y="29394"/>
                </a:cubicBezTo>
                <a:lnTo>
                  <a:pt x="22622" y="36761"/>
                </a:lnTo>
                <a:lnTo>
                  <a:pt x="37356" y="15701"/>
                </a:lnTo>
                <a:cubicBezTo>
                  <a:pt x="40184" y="11646"/>
                  <a:pt x="45765" y="10678"/>
                  <a:pt x="49783" y="13506"/>
                </a:cubicBezTo>
                <a:close/>
                <a:moveTo>
                  <a:pt x="49783" y="73037"/>
                </a:moveTo>
                <a:cubicBezTo>
                  <a:pt x="53839" y="75865"/>
                  <a:pt x="54806" y="81446"/>
                  <a:pt x="51978" y="85465"/>
                </a:cubicBezTo>
                <a:lnTo>
                  <a:pt x="31142" y="115230"/>
                </a:lnTo>
                <a:cubicBezTo>
                  <a:pt x="29617" y="117388"/>
                  <a:pt x="27236" y="118765"/>
                  <a:pt x="24594" y="118988"/>
                </a:cubicBezTo>
                <a:cubicBezTo>
                  <a:pt x="21952" y="119211"/>
                  <a:pt x="19348" y="118318"/>
                  <a:pt x="17487" y="116458"/>
                </a:cubicBezTo>
                <a:lnTo>
                  <a:pt x="2604" y="101575"/>
                </a:lnTo>
                <a:cubicBezTo>
                  <a:pt x="-893" y="98078"/>
                  <a:pt x="-893" y="92422"/>
                  <a:pt x="2604" y="88962"/>
                </a:cubicBezTo>
                <a:cubicBezTo>
                  <a:pt x="6102" y="85502"/>
                  <a:pt x="11757" y="85465"/>
                  <a:pt x="15218" y="88962"/>
                </a:cubicBezTo>
                <a:lnTo>
                  <a:pt x="22585" y="96329"/>
                </a:lnTo>
                <a:lnTo>
                  <a:pt x="37319" y="75270"/>
                </a:lnTo>
                <a:cubicBezTo>
                  <a:pt x="40146" y="71214"/>
                  <a:pt x="45727" y="70247"/>
                  <a:pt x="49746" y="73075"/>
                </a:cubicBezTo>
                <a:close/>
                <a:moveTo>
                  <a:pt x="83344" y="35719"/>
                </a:moveTo>
                <a:cubicBezTo>
                  <a:pt x="83344" y="29133"/>
                  <a:pt x="88664" y="23812"/>
                  <a:pt x="95250" y="23812"/>
                </a:cubicBezTo>
                <a:lnTo>
                  <a:pt x="178594" y="23812"/>
                </a:lnTo>
                <a:cubicBezTo>
                  <a:pt x="185179" y="23812"/>
                  <a:pt x="190500" y="29133"/>
                  <a:pt x="190500" y="35719"/>
                </a:cubicBezTo>
                <a:cubicBezTo>
                  <a:pt x="190500" y="42304"/>
                  <a:pt x="185179" y="47625"/>
                  <a:pt x="178594" y="47625"/>
                </a:cubicBezTo>
                <a:lnTo>
                  <a:pt x="95250" y="47625"/>
                </a:lnTo>
                <a:cubicBezTo>
                  <a:pt x="88664" y="47625"/>
                  <a:pt x="83344" y="42304"/>
                  <a:pt x="83344" y="35719"/>
                </a:cubicBezTo>
                <a:close/>
                <a:moveTo>
                  <a:pt x="83344" y="95250"/>
                </a:moveTo>
                <a:cubicBezTo>
                  <a:pt x="83344" y="88664"/>
                  <a:pt x="88664" y="83344"/>
                  <a:pt x="95250" y="83344"/>
                </a:cubicBez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95250" y="107156"/>
                </a:lnTo>
                <a:cubicBezTo>
                  <a:pt x="88664" y="107156"/>
                  <a:pt x="83344" y="101836"/>
                  <a:pt x="83344" y="95250"/>
                </a:cubicBezTo>
                <a:close/>
                <a:moveTo>
                  <a:pt x="59531" y="154781"/>
                </a:moveTo>
                <a:cubicBezTo>
                  <a:pt x="59531" y="148196"/>
                  <a:pt x="64852" y="142875"/>
                  <a:pt x="71438" y="142875"/>
                </a:cubicBez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71438" y="166688"/>
                </a:lnTo>
                <a:cubicBezTo>
                  <a:pt x="64852" y="166688"/>
                  <a:pt x="59531" y="161367"/>
                  <a:pt x="59531" y="154781"/>
                </a:cubicBezTo>
                <a:close/>
                <a:moveTo>
                  <a:pt x="23812" y="139898"/>
                </a:moveTo>
                <a:cubicBezTo>
                  <a:pt x="32027" y="139898"/>
                  <a:pt x="38695" y="146567"/>
                  <a:pt x="38695" y="154781"/>
                </a:cubicBezTo>
                <a:cubicBezTo>
                  <a:pt x="38695" y="162995"/>
                  <a:pt x="32027" y="169664"/>
                  <a:pt x="23812" y="169664"/>
                </a:cubicBezTo>
                <a:cubicBezTo>
                  <a:pt x="15598" y="169664"/>
                  <a:pt x="8930" y="162995"/>
                  <a:pt x="8930" y="154781"/>
                </a:cubicBezTo>
                <a:cubicBezTo>
                  <a:pt x="8930" y="146567"/>
                  <a:pt x="15598" y="139898"/>
                  <a:pt x="23812" y="13989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85825" y="3240765"/>
            <a:ext cx="933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หลายเกณฑ์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33400" y="3583665"/>
            <a:ext cx="533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ประเมินทางเลือกตามหลายมิติพร้อมกัน ไม่ใช่แค่มิติเดียว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1000" y="4117065"/>
            <a:ext cx="5562600" cy="876300"/>
          </a:xfrm>
          <a:custGeom>
            <a:avLst/>
            <a:gdLst/>
            <a:ahLst/>
            <a:cxnLst/>
            <a:rect l="l" t="t" r="r" b="b"/>
            <a:pathLst>
              <a:path w="5562600" h="876300">
                <a:moveTo>
                  <a:pt x="76203" y="0"/>
                </a:moveTo>
                <a:lnTo>
                  <a:pt x="5486397" y="0"/>
                </a:lnTo>
                <a:cubicBezTo>
                  <a:pt x="5528483" y="0"/>
                  <a:pt x="5562600" y="34117"/>
                  <a:pt x="5562600" y="76203"/>
                </a:cubicBezTo>
                <a:lnTo>
                  <a:pt x="5562600" y="800097"/>
                </a:lnTo>
                <a:cubicBezTo>
                  <a:pt x="5562600" y="842183"/>
                  <a:pt x="5528483" y="876300"/>
                  <a:pt x="5486397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C4B7A6">
              <a:alpha val="14902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557213" y="430756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3344" y="35719"/>
                </a:moveTo>
                <a:cubicBezTo>
                  <a:pt x="83344" y="29148"/>
                  <a:pt x="88679" y="23812"/>
                  <a:pt x="95250" y="23812"/>
                </a:cubicBezTo>
                <a:cubicBezTo>
                  <a:pt x="101821" y="23812"/>
                  <a:pt x="107156" y="29148"/>
                  <a:pt x="107156" y="35719"/>
                </a:cubicBezTo>
                <a:cubicBezTo>
                  <a:pt x="107156" y="42290"/>
                  <a:pt x="101821" y="47625"/>
                  <a:pt x="95250" y="47625"/>
                </a:cubicBezTo>
                <a:cubicBezTo>
                  <a:pt x="88679" y="47625"/>
                  <a:pt x="83344" y="42290"/>
                  <a:pt x="83344" y="35719"/>
                </a:cubicBezTo>
                <a:close/>
                <a:moveTo>
                  <a:pt x="128922" y="47625"/>
                </a:moveTo>
                <a:cubicBezTo>
                  <a:pt x="130225" y="43904"/>
                  <a:pt x="130969" y="39886"/>
                  <a:pt x="130969" y="35719"/>
                </a:cubicBezTo>
                <a:cubicBezTo>
                  <a:pt x="130969" y="15999"/>
                  <a:pt x="114970" y="0"/>
                  <a:pt x="95250" y="0"/>
                </a:cubicBezTo>
                <a:cubicBezTo>
                  <a:pt x="75530" y="0"/>
                  <a:pt x="59531" y="15999"/>
                  <a:pt x="59531" y="35719"/>
                </a:cubicBezTo>
                <a:cubicBezTo>
                  <a:pt x="59531" y="39886"/>
                  <a:pt x="60238" y="43904"/>
                  <a:pt x="61578" y="47625"/>
                </a:cubicBezTo>
                <a:lnTo>
                  <a:pt x="53467" y="47625"/>
                </a:lnTo>
                <a:cubicBezTo>
                  <a:pt x="42937" y="47625"/>
                  <a:pt x="33672" y="54508"/>
                  <a:pt x="30659" y="64591"/>
                </a:cubicBezTo>
                <a:lnTo>
                  <a:pt x="893" y="163785"/>
                </a:lnTo>
                <a:cubicBezTo>
                  <a:pt x="298" y="165720"/>
                  <a:pt x="0" y="167729"/>
                  <a:pt x="0" y="169738"/>
                </a:cubicBezTo>
                <a:cubicBezTo>
                  <a:pt x="0" y="181198"/>
                  <a:pt x="9302" y="190500"/>
                  <a:pt x="20762" y="190500"/>
                </a:cubicBezTo>
                <a:lnTo>
                  <a:pt x="169738" y="190500"/>
                </a:lnTo>
                <a:cubicBezTo>
                  <a:pt x="181198" y="190500"/>
                  <a:pt x="190500" y="181198"/>
                  <a:pt x="190500" y="169738"/>
                </a:cubicBezTo>
                <a:cubicBezTo>
                  <a:pt x="190500" y="167729"/>
                  <a:pt x="190202" y="165720"/>
                  <a:pt x="189607" y="163785"/>
                </a:cubicBezTo>
                <a:lnTo>
                  <a:pt x="159841" y="64629"/>
                </a:lnTo>
                <a:cubicBezTo>
                  <a:pt x="156828" y="54546"/>
                  <a:pt x="147563" y="47662"/>
                  <a:pt x="137033" y="47662"/>
                </a:cubicBezTo>
                <a:lnTo>
                  <a:pt x="128922" y="47662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85825" y="4269465"/>
            <a:ext cx="1038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น้ำหนักเกณฑ์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3400" y="4612365"/>
            <a:ext cx="533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กำหนดความสำคัญของแต่ละเกณฑ์ตามบริบทและเป้าหมาย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1000" y="5145765"/>
            <a:ext cx="5562600" cy="876300"/>
          </a:xfrm>
          <a:custGeom>
            <a:avLst/>
            <a:gdLst/>
            <a:ahLst/>
            <a:cxnLst/>
            <a:rect l="l" t="t" r="r" b="b"/>
            <a:pathLst>
              <a:path w="5562600" h="876300">
                <a:moveTo>
                  <a:pt x="76203" y="0"/>
                </a:moveTo>
                <a:lnTo>
                  <a:pt x="5486397" y="0"/>
                </a:lnTo>
                <a:cubicBezTo>
                  <a:pt x="5528483" y="0"/>
                  <a:pt x="5562600" y="34117"/>
                  <a:pt x="5562600" y="76203"/>
                </a:cubicBezTo>
                <a:lnTo>
                  <a:pt x="5562600" y="800097"/>
                </a:lnTo>
                <a:cubicBezTo>
                  <a:pt x="5562600" y="842183"/>
                  <a:pt x="5528483" y="876300"/>
                  <a:pt x="5486397" y="876300"/>
                </a:cubicBezTo>
                <a:lnTo>
                  <a:pt x="76203" y="876300"/>
                </a:lnTo>
                <a:cubicBezTo>
                  <a:pt x="34117" y="876300"/>
                  <a:pt x="0" y="842183"/>
                  <a:pt x="0" y="8000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8B868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581025" y="533626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23812" y="0"/>
                </a:moveTo>
                <a:cubicBezTo>
                  <a:pt x="10678" y="0"/>
                  <a:pt x="0" y="10678"/>
                  <a:pt x="0" y="23812"/>
                </a:cubicBezTo>
                <a:lnTo>
                  <a:pt x="0" y="166688"/>
                </a:lnTo>
                <a:cubicBezTo>
                  <a:pt x="0" y="179822"/>
                  <a:pt x="10678" y="190500"/>
                  <a:pt x="23812" y="190500"/>
                </a:cubicBezTo>
                <a:lnTo>
                  <a:pt x="119063" y="190500"/>
                </a:lnTo>
                <a:cubicBezTo>
                  <a:pt x="132197" y="190500"/>
                  <a:pt x="142875" y="179822"/>
                  <a:pt x="142875" y="166688"/>
                </a:cubicBezTo>
                <a:lnTo>
                  <a:pt x="142875" y="23812"/>
                </a:lnTo>
                <a:cubicBezTo>
                  <a:pt x="142875" y="10678"/>
                  <a:pt x="132197" y="0"/>
                  <a:pt x="119063" y="0"/>
                </a:cubicBezTo>
                <a:lnTo>
                  <a:pt x="23812" y="0"/>
                </a:lnTo>
                <a:close/>
                <a:moveTo>
                  <a:pt x="35719" y="23812"/>
                </a:moveTo>
                <a:lnTo>
                  <a:pt x="107156" y="23812"/>
                </a:lnTo>
                <a:cubicBezTo>
                  <a:pt x="113742" y="23812"/>
                  <a:pt x="119063" y="29133"/>
                  <a:pt x="119063" y="35719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35719" y="59531"/>
                </a:lnTo>
                <a:cubicBezTo>
                  <a:pt x="29133" y="59531"/>
                  <a:pt x="23812" y="54211"/>
                  <a:pt x="23812" y="47625"/>
                </a:cubicBezTo>
                <a:lnTo>
                  <a:pt x="23812" y="35719"/>
                </a:lnTo>
                <a:cubicBezTo>
                  <a:pt x="23812" y="29133"/>
                  <a:pt x="29133" y="23812"/>
                  <a:pt x="35719" y="23812"/>
                </a:cubicBezTo>
                <a:close/>
                <a:moveTo>
                  <a:pt x="41672" y="86320"/>
                </a:moveTo>
                <a:cubicBezTo>
                  <a:pt x="41672" y="91249"/>
                  <a:pt x="37671" y="95250"/>
                  <a:pt x="32742" y="95250"/>
                </a:cubicBezTo>
                <a:cubicBezTo>
                  <a:pt x="27814" y="95250"/>
                  <a:pt x="23812" y="91249"/>
                  <a:pt x="23812" y="86320"/>
                </a:cubicBezTo>
                <a:cubicBezTo>
                  <a:pt x="23812" y="81392"/>
                  <a:pt x="27814" y="77391"/>
                  <a:pt x="32742" y="77391"/>
                </a:cubicBezTo>
                <a:cubicBezTo>
                  <a:pt x="37671" y="77391"/>
                  <a:pt x="41672" y="81392"/>
                  <a:pt x="41672" y="86320"/>
                </a:cubicBezTo>
                <a:close/>
                <a:moveTo>
                  <a:pt x="71438" y="95250"/>
                </a:moveTo>
                <a:cubicBezTo>
                  <a:pt x="66509" y="95250"/>
                  <a:pt x="62508" y="91249"/>
                  <a:pt x="62508" y="86320"/>
                </a:cubicBezTo>
                <a:cubicBezTo>
                  <a:pt x="62508" y="81392"/>
                  <a:pt x="66509" y="77391"/>
                  <a:pt x="71438" y="77391"/>
                </a:cubicBezTo>
                <a:cubicBezTo>
                  <a:pt x="76366" y="77391"/>
                  <a:pt x="80367" y="81392"/>
                  <a:pt x="80367" y="86320"/>
                </a:cubicBezTo>
                <a:cubicBezTo>
                  <a:pt x="80367" y="91249"/>
                  <a:pt x="76366" y="95250"/>
                  <a:pt x="71438" y="95250"/>
                </a:cubicBezTo>
                <a:close/>
                <a:moveTo>
                  <a:pt x="119063" y="86320"/>
                </a:moveTo>
                <a:cubicBezTo>
                  <a:pt x="119063" y="91249"/>
                  <a:pt x="115061" y="95250"/>
                  <a:pt x="110133" y="95250"/>
                </a:cubicBezTo>
                <a:cubicBezTo>
                  <a:pt x="105204" y="95250"/>
                  <a:pt x="101203" y="91249"/>
                  <a:pt x="101203" y="86320"/>
                </a:cubicBezTo>
                <a:cubicBezTo>
                  <a:pt x="101203" y="81392"/>
                  <a:pt x="105204" y="77391"/>
                  <a:pt x="110133" y="77391"/>
                </a:cubicBezTo>
                <a:cubicBezTo>
                  <a:pt x="115061" y="77391"/>
                  <a:pt x="119063" y="81392"/>
                  <a:pt x="119063" y="86320"/>
                </a:cubicBezTo>
                <a:close/>
                <a:moveTo>
                  <a:pt x="32742" y="130969"/>
                </a:moveTo>
                <a:cubicBezTo>
                  <a:pt x="27814" y="130969"/>
                  <a:pt x="23812" y="126967"/>
                  <a:pt x="23812" y="122039"/>
                </a:cubicBezTo>
                <a:cubicBezTo>
                  <a:pt x="23812" y="117111"/>
                  <a:pt x="27814" y="113109"/>
                  <a:pt x="32742" y="113109"/>
                </a:cubicBezTo>
                <a:cubicBezTo>
                  <a:pt x="37671" y="113109"/>
                  <a:pt x="41672" y="117111"/>
                  <a:pt x="41672" y="122039"/>
                </a:cubicBezTo>
                <a:cubicBezTo>
                  <a:pt x="41672" y="126967"/>
                  <a:pt x="37671" y="130969"/>
                  <a:pt x="32742" y="130969"/>
                </a:cubicBezTo>
                <a:close/>
                <a:moveTo>
                  <a:pt x="80367" y="122039"/>
                </a:moveTo>
                <a:cubicBezTo>
                  <a:pt x="80367" y="126967"/>
                  <a:pt x="76366" y="130969"/>
                  <a:pt x="71438" y="130969"/>
                </a:cubicBezTo>
                <a:cubicBezTo>
                  <a:pt x="66509" y="130969"/>
                  <a:pt x="62508" y="126967"/>
                  <a:pt x="62508" y="122039"/>
                </a:cubicBezTo>
                <a:cubicBezTo>
                  <a:pt x="62508" y="117111"/>
                  <a:pt x="66509" y="113109"/>
                  <a:pt x="71438" y="113109"/>
                </a:cubicBezTo>
                <a:cubicBezTo>
                  <a:pt x="76366" y="113109"/>
                  <a:pt x="80367" y="117111"/>
                  <a:pt x="80367" y="122039"/>
                </a:cubicBezTo>
                <a:close/>
                <a:moveTo>
                  <a:pt x="110133" y="130969"/>
                </a:moveTo>
                <a:cubicBezTo>
                  <a:pt x="105204" y="130969"/>
                  <a:pt x="101203" y="126967"/>
                  <a:pt x="101203" y="122039"/>
                </a:cubicBezTo>
                <a:cubicBezTo>
                  <a:pt x="101203" y="117111"/>
                  <a:pt x="105204" y="113109"/>
                  <a:pt x="110133" y="113109"/>
                </a:cubicBezTo>
                <a:cubicBezTo>
                  <a:pt x="115061" y="113109"/>
                  <a:pt x="119063" y="117111"/>
                  <a:pt x="119063" y="122039"/>
                </a:cubicBezTo>
                <a:cubicBezTo>
                  <a:pt x="119063" y="126967"/>
                  <a:pt x="115061" y="130969"/>
                  <a:pt x="110133" y="130969"/>
                </a:cubicBezTo>
                <a:close/>
                <a:moveTo>
                  <a:pt x="23812" y="157758"/>
                </a:moveTo>
                <a:cubicBezTo>
                  <a:pt x="23812" y="152809"/>
                  <a:pt x="27794" y="148828"/>
                  <a:pt x="32742" y="148828"/>
                </a:cubicBezTo>
                <a:lnTo>
                  <a:pt x="74414" y="148828"/>
                </a:lnTo>
                <a:cubicBezTo>
                  <a:pt x="79363" y="148828"/>
                  <a:pt x="83344" y="152809"/>
                  <a:pt x="83344" y="157758"/>
                </a:cubicBezTo>
                <a:cubicBezTo>
                  <a:pt x="83344" y="162706"/>
                  <a:pt x="79363" y="166688"/>
                  <a:pt x="74414" y="166688"/>
                </a:cubicBezTo>
                <a:lnTo>
                  <a:pt x="32742" y="166688"/>
                </a:lnTo>
                <a:cubicBezTo>
                  <a:pt x="27794" y="166688"/>
                  <a:pt x="23812" y="162706"/>
                  <a:pt x="23812" y="157758"/>
                </a:cubicBezTo>
                <a:close/>
                <a:moveTo>
                  <a:pt x="110133" y="148828"/>
                </a:moveTo>
                <a:cubicBezTo>
                  <a:pt x="115081" y="148828"/>
                  <a:pt x="119063" y="152809"/>
                  <a:pt x="119063" y="157758"/>
                </a:cubicBezTo>
                <a:cubicBezTo>
                  <a:pt x="119063" y="162706"/>
                  <a:pt x="115081" y="166688"/>
                  <a:pt x="110133" y="166688"/>
                </a:cubicBezTo>
                <a:cubicBezTo>
                  <a:pt x="105184" y="166688"/>
                  <a:pt x="101203" y="162706"/>
                  <a:pt x="101203" y="157758"/>
                </a:cubicBezTo>
                <a:cubicBezTo>
                  <a:pt x="101203" y="152809"/>
                  <a:pt x="105184" y="148828"/>
                  <a:pt x="110133" y="14882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85825" y="5298165"/>
            <a:ext cx="124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คำนวณเป็นระบบ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33400" y="5641065"/>
            <a:ext cx="533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รวมคะแนนถ่วงน้ำหนักเพื่อหาทางเลือกที่ดีที่สุด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48400" y="2276475"/>
            <a:ext cx="5562600" cy="3352800"/>
          </a:xfrm>
          <a:custGeom>
            <a:avLst/>
            <a:gdLst/>
            <a:ahLst/>
            <a:cxnLst/>
            <a:rect l="l" t="t" r="r" b="b"/>
            <a:pathLst>
              <a:path w="5562600" h="3352800">
                <a:moveTo>
                  <a:pt x="114297" y="0"/>
                </a:moveTo>
                <a:lnTo>
                  <a:pt x="5448303" y="0"/>
                </a:lnTo>
                <a:cubicBezTo>
                  <a:pt x="5511428" y="0"/>
                  <a:pt x="5562600" y="51172"/>
                  <a:pt x="5562600" y="114297"/>
                </a:cubicBezTo>
                <a:lnTo>
                  <a:pt x="5562600" y="3238503"/>
                </a:lnTo>
                <a:cubicBezTo>
                  <a:pt x="5562600" y="3301628"/>
                  <a:pt x="5511428" y="3352800"/>
                  <a:pt x="5448303" y="3352800"/>
                </a:cubicBezTo>
                <a:lnTo>
                  <a:pt x="114297" y="3352800"/>
                </a:lnTo>
                <a:cubicBezTo>
                  <a:pt x="51172" y="3352800"/>
                  <a:pt x="0" y="3301628"/>
                  <a:pt x="0" y="3238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C4B7A6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429375" y="2505075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ตัวอย่างโครงสร้าง MCDA</a:t>
            </a:r>
            <a:endParaRPr lang="en-US" sz="1600" dirty="0"/>
          </a:p>
        </p:txBody>
      </p:sp>
      <p:graphicFrame>
        <p:nvGraphicFramePr>
          <p:cNvPr id="2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477000" y="2924175"/>
          <a:ext cx="5105400" cy="2095500"/>
        </p:xfrm>
        <a:graphic>
          <a:graphicData uri="http://schemas.openxmlformats.org/drawingml/2006/table">
            <a:tbl>
              <a:tblPr/>
              <a:tblGrid>
                <a:gridCol w="16127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9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214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19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Criteria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Weight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A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B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Effectiveness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Cost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25%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Equity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3D3D3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B8680">
                        <a:alpha val="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Total Score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1A1A1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8B868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7.65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C4B7A6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7.35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C4B7A6">
                        <a:alpha val="1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3" name="Shape 20"/>
          <p:cNvSpPr/>
          <p:nvPr/>
        </p:nvSpPr>
        <p:spPr>
          <a:xfrm>
            <a:off x="7962543" y="521779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2952" y="0"/>
                </a:moveTo>
                <a:lnTo>
                  <a:pt x="109627" y="0"/>
                </a:lnTo>
                <a:cubicBezTo>
                  <a:pt x="117515" y="0"/>
                  <a:pt x="123944" y="6489"/>
                  <a:pt x="123646" y="14347"/>
                </a:cubicBezTo>
                <a:cubicBezTo>
                  <a:pt x="123587" y="15925"/>
                  <a:pt x="123527" y="17502"/>
                  <a:pt x="123438" y="19050"/>
                </a:cubicBezTo>
                <a:lnTo>
                  <a:pt x="138202" y="19050"/>
                </a:lnTo>
                <a:cubicBezTo>
                  <a:pt x="145971" y="19050"/>
                  <a:pt x="152817" y="25479"/>
                  <a:pt x="152221" y="33873"/>
                </a:cubicBezTo>
                <a:cubicBezTo>
                  <a:pt x="149989" y="64740"/>
                  <a:pt x="134213" y="81707"/>
                  <a:pt x="117098" y="90577"/>
                </a:cubicBezTo>
                <a:cubicBezTo>
                  <a:pt x="112395" y="93018"/>
                  <a:pt x="107603" y="94833"/>
                  <a:pt x="103049" y="96173"/>
                </a:cubicBezTo>
                <a:cubicBezTo>
                  <a:pt x="97036" y="104686"/>
                  <a:pt x="90785" y="109180"/>
                  <a:pt x="85814" y="111591"/>
                </a:cubicBezTo>
                <a:lnTo>
                  <a:pt x="85814" y="133350"/>
                </a:lnTo>
                <a:lnTo>
                  <a:pt x="104864" y="133350"/>
                </a:lnTo>
                <a:cubicBezTo>
                  <a:pt x="110133" y="133350"/>
                  <a:pt x="114389" y="137606"/>
                  <a:pt x="114389" y="142875"/>
                </a:cubicBezTo>
                <a:cubicBezTo>
                  <a:pt x="114389" y="148144"/>
                  <a:pt x="110133" y="152400"/>
                  <a:pt x="104864" y="152400"/>
                </a:cubicBezTo>
                <a:lnTo>
                  <a:pt x="47714" y="152400"/>
                </a:lnTo>
                <a:cubicBezTo>
                  <a:pt x="42446" y="152400"/>
                  <a:pt x="38189" y="148144"/>
                  <a:pt x="38189" y="142875"/>
                </a:cubicBezTo>
                <a:cubicBezTo>
                  <a:pt x="38189" y="137606"/>
                  <a:pt x="42446" y="133350"/>
                  <a:pt x="47714" y="133350"/>
                </a:cubicBezTo>
                <a:lnTo>
                  <a:pt x="66764" y="133350"/>
                </a:lnTo>
                <a:lnTo>
                  <a:pt x="66764" y="111591"/>
                </a:lnTo>
                <a:cubicBezTo>
                  <a:pt x="62002" y="109299"/>
                  <a:pt x="56078" y="105043"/>
                  <a:pt x="50304" y="97215"/>
                </a:cubicBezTo>
                <a:cubicBezTo>
                  <a:pt x="44827" y="95786"/>
                  <a:pt x="38874" y="93613"/>
                  <a:pt x="33070" y="90339"/>
                </a:cubicBezTo>
                <a:cubicBezTo>
                  <a:pt x="16966" y="81320"/>
                  <a:pt x="2441" y="64324"/>
                  <a:pt x="357" y="33814"/>
                </a:cubicBezTo>
                <a:cubicBezTo>
                  <a:pt x="-208" y="25450"/>
                  <a:pt x="6608" y="19020"/>
                  <a:pt x="14377" y="19020"/>
                </a:cubicBezTo>
                <a:lnTo>
                  <a:pt x="29141" y="19020"/>
                </a:lnTo>
                <a:cubicBezTo>
                  <a:pt x="29051" y="17472"/>
                  <a:pt x="28992" y="15925"/>
                  <a:pt x="28932" y="14317"/>
                </a:cubicBezTo>
                <a:cubicBezTo>
                  <a:pt x="28635" y="6429"/>
                  <a:pt x="35064" y="-30"/>
                  <a:pt x="42952" y="-30"/>
                </a:cubicBezTo>
                <a:close/>
                <a:moveTo>
                  <a:pt x="30212" y="33338"/>
                </a:moveTo>
                <a:lnTo>
                  <a:pt x="14615" y="33338"/>
                </a:lnTo>
                <a:cubicBezTo>
                  <a:pt x="16460" y="58549"/>
                  <a:pt x="28039" y="71170"/>
                  <a:pt x="39975" y="77867"/>
                </a:cubicBezTo>
                <a:cubicBezTo>
                  <a:pt x="35689" y="66764"/>
                  <a:pt x="32147" y="52268"/>
                  <a:pt x="30212" y="33338"/>
                </a:cubicBezTo>
                <a:close/>
                <a:moveTo>
                  <a:pt x="113109" y="76438"/>
                </a:moveTo>
                <a:cubicBezTo>
                  <a:pt x="125164" y="69354"/>
                  <a:pt x="136059" y="56763"/>
                  <a:pt x="137904" y="33338"/>
                </a:cubicBezTo>
                <a:lnTo>
                  <a:pt x="122337" y="33338"/>
                </a:lnTo>
                <a:cubicBezTo>
                  <a:pt x="120491" y="51465"/>
                  <a:pt x="117157" y="65544"/>
                  <a:pt x="113109" y="76438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6686550" y="5172075"/>
            <a:ext cx="4933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Option A มีคะแนนรวมสูงกว่า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AF9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kern="0" spc="21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METHODOLOGY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MCDA: ขั้นตอนการทำ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571500" cy="19050"/>
          </a:xfrm>
          <a:custGeom>
            <a:avLst/>
            <a:gdLst/>
            <a:ahLst/>
            <a:cxnLst/>
            <a:rect l="l" t="t" r="r" b="b"/>
            <a:pathLst>
              <a:path w="571500" h="19050">
                <a:moveTo>
                  <a:pt x="0" y="0"/>
                </a:moveTo>
                <a:lnTo>
                  <a:pt x="571500" y="0"/>
                </a:lnTo>
                <a:lnTo>
                  <a:pt x="571500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1283494" y="14287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463754" y="1581150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38138" y="2152650"/>
            <a:ext cx="2505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กำหนดเกณฑ์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47663" y="2495550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ระบุเกณฑ์ที่ใช้เปรียบเทียบทั้งหมด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976563" y="1943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4288631" y="14287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468892" y="1581150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343275" y="2152650"/>
            <a:ext cx="2505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กำหนดน้ำหนัก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352800" y="2495550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ให้ค่าน้ำหนักรวมกันเป็น 100%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81700" y="1943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293769" y="14287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474029" y="1581150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348413" y="2152650"/>
            <a:ext cx="2505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ให้คะแนน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357938" y="2495550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ประเมินแต่ละ option ตามเกณฑ์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986838" y="1943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10298906" y="14287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0479167" y="1581150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4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353550" y="2152650"/>
            <a:ext cx="2505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รวมผล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363075" y="2495550"/>
            <a:ext cx="2486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คำนวณคะแนนถ่วงน้ำหนัก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1000" y="2914650"/>
            <a:ext cx="5600700" cy="1905000"/>
          </a:xfrm>
          <a:custGeom>
            <a:avLst/>
            <a:gdLst/>
            <a:ahLst/>
            <a:cxnLst/>
            <a:rect l="l" t="t" r="r" b="b"/>
            <a:pathLst>
              <a:path w="5600700" h="1905000">
                <a:moveTo>
                  <a:pt x="76200" y="0"/>
                </a:moveTo>
                <a:lnTo>
                  <a:pt x="5524500" y="0"/>
                </a:lnTo>
                <a:cubicBezTo>
                  <a:pt x="5566556" y="0"/>
                  <a:pt x="5600700" y="34144"/>
                  <a:pt x="5600700" y="76200"/>
                </a:cubicBezTo>
                <a:lnTo>
                  <a:pt x="5600700" y="1828800"/>
                </a:lnTo>
                <a:cubicBezTo>
                  <a:pt x="5600700" y="1870856"/>
                  <a:pt x="5566556" y="1905000"/>
                  <a:pt x="5524500" y="1905000"/>
                </a:cubicBezTo>
                <a:lnTo>
                  <a:pt x="76200" y="1905000"/>
                </a:lnTo>
                <a:cubicBezTo>
                  <a:pt x="34144" y="1905000"/>
                  <a:pt x="0" y="1870856"/>
                  <a:pt x="0" y="1828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B8680">
              <a:alpha val="7843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571500" y="3105150"/>
            <a:ext cx="530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หลักการให้คะแนน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82216" y="3524250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814388" y="3486150"/>
            <a:ext cx="1428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ใช้สเกล 1-10 หรือ 1-5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82216" y="3829050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14388" y="3790950"/>
            <a:ext cx="1590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1 = แย่ที่สุด, 10 = ดีที่สุด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82216" y="4133850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14388" y="4095750"/>
            <a:ext cx="1685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ให้คะแนนตามหลักฐานที่มี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82216" y="4438650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14388" y="4400550"/>
            <a:ext cx="1647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ควรมีผู้ให้คะแนนหลายคน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210300" y="2914650"/>
            <a:ext cx="5600700" cy="1905000"/>
          </a:xfrm>
          <a:custGeom>
            <a:avLst/>
            <a:gdLst/>
            <a:ahLst/>
            <a:cxnLst/>
            <a:rect l="l" t="t" r="r" b="b"/>
            <a:pathLst>
              <a:path w="5600700" h="1905000">
                <a:moveTo>
                  <a:pt x="76200" y="0"/>
                </a:moveTo>
                <a:lnTo>
                  <a:pt x="5524500" y="0"/>
                </a:lnTo>
                <a:cubicBezTo>
                  <a:pt x="5566556" y="0"/>
                  <a:pt x="5600700" y="34144"/>
                  <a:pt x="5600700" y="76200"/>
                </a:cubicBezTo>
                <a:lnTo>
                  <a:pt x="5600700" y="1828800"/>
                </a:lnTo>
                <a:cubicBezTo>
                  <a:pt x="5600700" y="1870856"/>
                  <a:pt x="5566556" y="1905000"/>
                  <a:pt x="5524500" y="1905000"/>
                </a:cubicBezTo>
                <a:lnTo>
                  <a:pt x="76200" y="1905000"/>
                </a:lnTo>
                <a:cubicBezTo>
                  <a:pt x="34144" y="1905000"/>
                  <a:pt x="0" y="1870856"/>
                  <a:pt x="0" y="1828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4B7A6">
              <a:alpha val="12157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400800" y="3105150"/>
            <a:ext cx="530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สูตรคำนวณ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00800" y="3486150"/>
            <a:ext cx="5219700" cy="533400"/>
          </a:xfrm>
          <a:custGeom>
            <a:avLst/>
            <a:gdLst/>
            <a:ahLst/>
            <a:cxnLst/>
            <a:rect l="l" t="t" r="r" b="b"/>
            <a:pathLst>
              <a:path w="5219700" h="533400">
                <a:moveTo>
                  <a:pt x="76202" y="0"/>
                </a:moveTo>
                <a:lnTo>
                  <a:pt x="5143498" y="0"/>
                </a:lnTo>
                <a:cubicBezTo>
                  <a:pt x="5185583" y="0"/>
                  <a:pt x="5219700" y="34117"/>
                  <a:pt x="5219700" y="76202"/>
                </a:cubicBezTo>
                <a:lnTo>
                  <a:pt x="5219700" y="457198"/>
                </a:lnTo>
                <a:cubicBezTo>
                  <a:pt x="5219700" y="499283"/>
                  <a:pt x="5185583" y="533400"/>
                  <a:pt x="51434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AF9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515100" y="36385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Total Score = Σ (Score × Weight)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00800" y="4133850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ตัวอย่าง:</a:t>
            </a:r>
            <a:r>
              <a:rPr lang="en-US" sz="1050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(8×0.30) + (6×0.25) + (9×0.20) = 2.4 + 1.5 + 1.8 = </a:t>
            </a:r>
            <a:r>
              <a:rPr lang="en-US" sz="1050" b="1" dirty="0">
                <a:solidFill>
                  <a:srgbClr val="3D3D3D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5.7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81000" y="60921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C4B7A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400050" y="6294123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76200" y="40481"/>
                </a:moveTo>
                <a:cubicBezTo>
                  <a:pt x="80159" y="40481"/>
                  <a:pt x="83344" y="43666"/>
                  <a:pt x="83344" y="47625"/>
                </a:cubicBezTo>
                <a:lnTo>
                  <a:pt x="83344" y="80962"/>
                </a:lnTo>
                <a:cubicBezTo>
                  <a:pt x="83344" y="84921"/>
                  <a:pt x="80159" y="88106"/>
                  <a:pt x="76200" y="88106"/>
                </a:cubicBezTo>
                <a:cubicBezTo>
                  <a:pt x="72241" y="88106"/>
                  <a:pt x="69056" y="84921"/>
                  <a:pt x="69056" y="80962"/>
                </a:cubicBezTo>
                <a:lnTo>
                  <a:pt x="69056" y="47625"/>
                </a:lnTo>
                <a:cubicBezTo>
                  <a:pt x="69056" y="43666"/>
                  <a:pt x="72241" y="40481"/>
                  <a:pt x="76200" y="40481"/>
                </a:cubicBezTo>
                <a:close/>
                <a:moveTo>
                  <a:pt x="68253" y="104775"/>
                </a:moveTo>
                <a:cubicBezTo>
                  <a:pt x="68072" y="101825"/>
                  <a:pt x="69543" y="99018"/>
                  <a:pt x="72072" y="97489"/>
                </a:cubicBezTo>
                <a:cubicBezTo>
                  <a:pt x="74601" y="95959"/>
                  <a:pt x="77770" y="95959"/>
                  <a:pt x="80298" y="97489"/>
                </a:cubicBezTo>
                <a:cubicBezTo>
                  <a:pt x="82827" y="99018"/>
                  <a:pt x="84298" y="101825"/>
                  <a:pt x="84118" y="104775"/>
                </a:cubicBezTo>
                <a:cubicBezTo>
                  <a:pt x="84298" y="107725"/>
                  <a:pt x="82827" y="110532"/>
                  <a:pt x="80298" y="112061"/>
                </a:cubicBezTo>
                <a:cubicBezTo>
                  <a:pt x="77770" y="113591"/>
                  <a:pt x="74601" y="113591"/>
                  <a:pt x="72072" y="112061"/>
                </a:cubicBezTo>
                <a:cubicBezTo>
                  <a:pt x="69543" y="110532"/>
                  <a:pt x="68072" y="107725"/>
                  <a:pt x="68253" y="104775"/>
                </a:cubicBezTo>
                <a:close/>
              </a:path>
            </a:pathLst>
          </a:custGeom>
          <a:solidFill>
            <a:srgbClr val="8B8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28650" y="6248400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ข้อควรระวัง:</a:t>
            </a:r>
            <a:r>
              <a:rPr lang="en-US" sz="1200" dirty="0">
                <a:solidFill>
                  <a:srgbClr val="8B8680"/>
                </a:solidFill>
                <a:latin typeface="思源宋体" pitchFamily="34" charset="0"/>
                <a:ea typeface="思源宋体" pitchFamily="34" charset="-122"/>
                <a:cs typeface="思源宋体" pitchFamily="34" charset="-120"/>
              </a:rPr>
              <a:t> น้ำหนักเกณฑ์ต้องสะท้อนความสำคัญตามบริบทจริง ไม่ใช่ตามความชอบส่วนตัว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2786</Words>
  <Application>Microsoft Office PowerPoint</Application>
  <PresentationFormat>Widescreen</PresentationFormat>
  <Paragraphs>583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Liter</vt:lpstr>
      <vt:lpstr>微软雅黑</vt:lpstr>
      <vt:lpstr>思源宋体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การเปรียบเทียบทางเลือกนโยบาย</dc:title>
  <dc:subject>การเปรียบเทียบทางเลือกนโยบาย</dc:subject>
  <dc:creator>Kimi</dc:creator>
  <cp:lastModifiedBy>khongsak chaichana</cp:lastModifiedBy>
  <cp:revision>3</cp:revision>
  <dcterms:created xsi:type="dcterms:W3CDTF">2026-02-19T02:38:55Z</dcterms:created>
  <dcterms:modified xsi:type="dcterms:W3CDTF">2026-02-19T15:00:08Z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การเปรียบเทียบทางเลือกนโยบาย","ContentProducer":"001191110108MACG2KBH8F10000","ProduceID":"19c73b5f-e562-8d99-8000-000069d5178b","ReservedCode1":"","ContentPropagator":"001191110108MACG2KBH8F20000","PropagateID":"19c73b5f-e562-8d99-8000-000069d5178b","ReservedCode2":""}</vt:lpwstr>
  </property>
</Properties>
</file>